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69" r:id="rId2"/>
    <p:sldId id="258" r:id="rId3"/>
    <p:sldId id="261" r:id="rId4"/>
    <p:sldId id="262" r:id="rId5"/>
    <p:sldId id="273" r:id="rId6"/>
    <p:sldId id="263" r:id="rId7"/>
    <p:sldId id="277" r:id="rId8"/>
    <p:sldId id="274" r:id="rId9"/>
    <p:sldId id="275" r:id="rId10"/>
    <p:sldId id="264" r:id="rId11"/>
    <p:sldId id="265" r:id="rId12"/>
    <p:sldId id="276" r:id="rId13"/>
    <p:sldId id="272" r:id="rId14"/>
    <p:sldId id="271" r:id="rId15"/>
    <p:sldId id="266" r:id="rId16"/>
    <p:sldId id="267" r:id="rId17"/>
    <p:sldId id="26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453B"/>
    <a:srgbClr val="004F3B"/>
    <a:srgbClr val="A5B6AE"/>
    <a:srgbClr val="0046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7" d="100"/>
          <a:sy n="127" d="100"/>
        </p:scale>
        <p:origin x="87" y="35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9" d="100"/>
          <a:sy n="89" d="100"/>
        </p:scale>
        <p:origin x="-2382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Header Placeholder 1"/>
          <p:cNvSpPr>
            <a:spLocks noGrp="1"/>
          </p:cNvSpPr>
          <p:nvPr>
            <p:ph type="hdr" sz="quarter"/>
          </p:nvPr>
        </p:nvSpPr>
        <p:spPr>
          <a:xfrm>
            <a:off x="762000" y="0"/>
            <a:ext cx="2462149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/>
            </a:lvl1pPr>
          </a:lstStyle>
          <a:p>
            <a:r>
              <a:rPr lang="en-US" sz="1100" dirty="0" smtClean="0"/>
              <a:t>The Capstone Experience</a:t>
            </a:r>
            <a:endParaRPr lang="en-US" sz="1100" dirty="0"/>
          </a:p>
        </p:txBody>
      </p:sp>
      <p:sp>
        <p:nvSpPr>
          <p:cNvPr id="8" name="Date Placeholder 2"/>
          <p:cNvSpPr>
            <a:spLocks noGrp="1"/>
          </p:cNvSpPr>
          <p:nvPr>
            <p:ph type="dt" sz="quarter" idx="1"/>
          </p:nvPr>
        </p:nvSpPr>
        <p:spPr>
          <a:xfrm>
            <a:off x="36576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/>
            </a:lvl1pPr>
          </a:lstStyle>
          <a:p>
            <a:r>
              <a:rPr lang="en-US" sz="1100" dirty="0" smtClean="0"/>
              <a:t>Project Plan</a:t>
            </a:r>
            <a:endParaRPr lang="en-US" sz="1100" dirty="0"/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57300" y="868680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z="1100" dirty="0" smtClean="0"/>
              <a:t>Team &lt;Company Name&gt;</a:t>
            </a:r>
          </a:p>
          <a:p>
            <a:r>
              <a:rPr lang="en-US" sz="1100" dirty="0" smtClean="0"/>
              <a:t>&lt;Project Title&gt;</a:t>
            </a:r>
            <a:endParaRPr lang="en-US" sz="1100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236025" y="8686800"/>
            <a:ext cx="41148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algn="ctr"/>
            <a:fld id="{BC063519-4DA7-4D19-AE44-3089EA69C7DF}" type="slidenum">
              <a:rPr lang="en-US" smtClean="0"/>
              <a:pPr algn="ctr"/>
              <a:t>‹#›</a:t>
            </a:fld>
            <a:endParaRPr lang="en-US" dirty="0"/>
          </a:p>
        </p:txBody>
      </p:sp>
      <p:pic>
        <p:nvPicPr>
          <p:cNvPr id="11" name="Picture 2" descr="D:\Users\wrd\Documents\CSE498\archive\logo\capstone\png\green-gree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270" y="11875"/>
            <a:ext cx="725805" cy="4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3657600" y="8686800"/>
            <a:ext cx="2971800" cy="457200"/>
          </a:xfrm>
          <a:prstGeom prst="rect">
            <a:avLst/>
          </a:prstGeom>
          <a:noFill/>
        </p:spPr>
        <p:txBody>
          <a:bodyPr wrap="square" rtlCol="0" anchor="b">
            <a:noAutofit/>
          </a:bodyPr>
          <a:lstStyle/>
          <a:p>
            <a:pPr algn="r"/>
            <a:r>
              <a:rPr lang="en-US" sz="1100" dirty="0" smtClean="0"/>
              <a:t>Michigan State University</a:t>
            </a:r>
          </a:p>
          <a:p>
            <a:pPr algn="r"/>
            <a:r>
              <a:rPr lang="en-US" sz="1100" dirty="0" smtClean="0"/>
              <a:t>East Lansing, Michigan 48824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9579445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Capstone Overview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Department of Computer Science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53F06-FDAB-4A00-BB98-A74B7A151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607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F811CE-CD7E-4D81-9BCF-E58182075133}" type="slidenum">
              <a:rPr lang="en-US" sz="1300"/>
              <a:pPr eaLnBrk="1" hangingPunct="1"/>
              <a:t>2</a:t>
            </a:fld>
            <a:endParaRPr lang="en-US" sz="130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30391" cy="411540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CD8F24C-0991-4625-9FDD-BC12DF69D1C4}" type="slidenum">
              <a:rPr lang="en-US" sz="1300"/>
              <a:pPr eaLnBrk="1" hangingPunct="1"/>
              <a:t>17</a:t>
            </a:fld>
            <a:endParaRPr lang="en-US" sz="130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78B8FAB-88DE-433B-8C16-378C226CECEE}" type="slidenum">
              <a:rPr lang="en-US" sz="1300"/>
              <a:pPr eaLnBrk="1" hangingPunct="1"/>
              <a:t>7</a:t>
            </a:fld>
            <a:endParaRPr lang="en-US" sz="130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Project Plan iSupport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2DD4A9-DFDC-4A71-B544-BFB640AA5CC7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The Capstone Experience Computer Science and Engineering</a:t>
            </a:r>
          </a:p>
        </p:txBody>
      </p:sp>
      <p:sp>
        <p:nvSpPr>
          <p:cNvPr id="7" name="Header Placeholder 6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Team Sparrow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78B8FAB-88DE-433B-8C16-378C226CECEE}" type="slidenum">
              <a:rPr lang="en-US" sz="1300"/>
              <a:pPr eaLnBrk="1" hangingPunct="1"/>
              <a:t>11</a:t>
            </a:fld>
            <a:endParaRPr lang="en-US" sz="130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78B8FAB-88DE-433B-8C16-378C226CECEE}" type="slidenum">
              <a:rPr lang="en-US" sz="1300"/>
              <a:pPr eaLnBrk="1" hangingPunct="1"/>
              <a:t>12</a:t>
            </a:fld>
            <a:endParaRPr lang="en-US" sz="130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78B8FAB-88DE-433B-8C16-378C226CECEE}" type="slidenum">
              <a:rPr lang="en-US" sz="1300"/>
              <a:pPr eaLnBrk="1" hangingPunct="1"/>
              <a:t>13</a:t>
            </a:fld>
            <a:endParaRPr lang="en-US" sz="130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78B8FAB-88DE-433B-8C16-378C226CECEE}" type="slidenum">
              <a:rPr lang="en-US" sz="1300"/>
              <a:pPr eaLnBrk="1" hangingPunct="1"/>
              <a:t>14</a:t>
            </a:fld>
            <a:endParaRPr lang="en-US" sz="1300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E8E47AE-915C-401E-A2FD-EF1EB5C9DCAA}" type="slidenum">
              <a:rPr lang="en-US" sz="1300"/>
              <a:pPr eaLnBrk="1" hangingPunct="1"/>
              <a:t>15</a:t>
            </a:fld>
            <a:endParaRPr lang="en-US" sz="130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CSE 498, Collaborative Design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Teams:  Technical Specification / Schedule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/>
              <a:t>Wayne Dyksen &amp; Brian Loomis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30171" indent="-280835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23340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572677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22013" indent="-224668" defTabSz="912715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471349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20685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370021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19357" indent="-224668" algn="ctr" defTabSz="91271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176A7B3-E819-4699-86D9-FE8F30934E02}" type="slidenum">
              <a:rPr lang="en-US" sz="1300"/>
              <a:pPr eaLnBrk="1" hangingPunct="1"/>
              <a:t>16</a:t>
            </a:fld>
            <a:endParaRPr lang="en-US" sz="130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pstone.cse.msu.edu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capstone.cse.msu.edu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0668" y="1676400"/>
            <a:ext cx="7772400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2268" y="3962401"/>
            <a:ext cx="6400800" cy="2362200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718" y="895350"/>
            <a:ext cx="33083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" name="Group 12"/>
          <p:cNvGrpSpPr/>
          <p:nvPr userDrawn="1"/>
        </p:nvGrpSpPr>
        <p:grpSpPr>
          <a:xfrm>
            <a:off x="76200" y="5399049"/>
            <a:ext cx="1618345" cy="1409337"/>
            <a:chOff x="76200" y="5399049"/>
            <a:chExt cx="1618345" cy="1409337"/>
          </a:xfrm>
        </p:grpSpPr>
        <p:pic>
          <p:nvPicPr>
            <p:cNvPr id="9" name="Picture 9" descr="D:\Users\wrd\Documents\CSE498\archive\logo\capstone-logo-green.png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" y="5399049"/>
              <a:ext cx="1618345" cy="1028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93210" y="6376586"/>
              <a:ext cx="1584325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defRPr/>
              </a:pPr>
              <a:r>
                <a:rPr lang="en-US" sz="1100" i="1" dirty="0" smtClean="0"/>
                <a:t>From Students…</a:t>
              </a:r>
            </a:p>
            <a:p>
              <a:pPr algn="r" eaLnBrk="1" hangingPunct="1">
                <a:defRPr/>
              </a:pPr>
              <a:r>
                <a:rPr lang="en-US" sz="1100" i="1" dirty="0" smtClean="0"/>
                <a:t>…to Professionals</a:t>
              </a:r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3977268" y="3225225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solidFill>
                  <a:srgbClr val="18453B"/>
                </a:solidFill>
              </a:rPr>
              <a:t>The Capstone</a:t>
            </a:r>
            <a:r>
              <a:rPr lang="en-US" sz="3200" baseline="0" dirty="0" smtClean="0">
                <a:solidFill>
                  <a:srgbClr val="18453B"/>
                </a:solidFill>
              </a:rPr>
              <a:t> Experience</a:t>
            </a:r>
            <a:endParaRPr lang="en-US" sz="3200" dirty="0">
              <a:solidFill>
                <a:srgbClr val="18453B"/>
              </a:solidFill>
            </a:endParaRPr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492875"/>
            <a:ext cx="4419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ctr">
              <a:defRPr lang="en-US"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&lt;Company Name&gt; Project Plan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30188" indent="-230188">
              <a:defRPr/>
            </a:lvl1pPr>
            <a:lvl2pPr marL="461963" indent="-231775">
              <a:buFont typeface="Wingdings" pitchFamily="2" charset="2"/>
              <a:buChar char="§"/>
              <a:defRPr/>
            </a:lvl2pPr>
            <a:lvl3pPr marL="684213" indent="-222250">
              <a:buFont typeface="Courier New" pitchFamily="49" charset="0"/>
              <a:buChar char="o"/>
              <a:defRPr/>
            </a:lvl3pPr>
            <a:lvl4pPr marL="914400" indent="-230188">
              <a:defRPr/>
            </a:lvl4pPr>
            <a:lvl5pPr marL="1144588" indent="-230188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roject Over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>
            <a:lvl1pPr marL="234950" indent="-234950">
              <a:defRPr sz="1800"/>
            </a:lvl1pPr>
            <a:lvl2pPr marL="457200" indent="-234950">
              <a:buFont typeface="Wingdings" pitchFamily="2" charset="2"/>
              <a:buChar char="§"/>
              <a:defRPr sz="1500"/>
            </a:lvl2pPr>
            <a:lvl3pPr marL="568325" indent="-112713">
              <a:buFont typeface="Courier New" pitchFamily="49" charset="0"/>
              <a:buChar char="o"/>
              <a:defRPr sz="1200"/>
            </a:lvl3pPr>
            <a:lvl4pPr marL="747713" indent="-166688">
              <a:defRPr sz="1050"/>
            </a:lvl4pPr>
            <a:lvl5pPr marL="914400" indent="-112713">
              <a:defRPr sz="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439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876800"/>
          </a:xfrm>
        </p:spPr>
        <p:txBody>
          <a:bodyPr/>
          <a:lstStyle>
            <a:lvl1pPr marL="230188" indent="-230188">
              <a:defRPr sz="2800"/>
            </a:lvl1pPr>
            <a:lvl2pPr marL="461963" indent="-231775">
              <a:buFont typeface="Wingdings" pitchFamily="2" charset="2"/>
              <a:buChar char="§"/>
              <a:defRPr sz="2400"/>
            </a:lvl2pPr>
            <a:lvl3pPr marL="684213" indent="-222250">
              <a:buFont typeface="Courier New" pitchFamily="49" charset="0"/>
              <a:buChar char="o"/>
              <a:defRPr sz="2000"/>
            </a:lvl3pPr>
            <a:lvl4pPr marL="914400" indent="-230188">
              <a:defRPr sz="1800"/>
            </a:lvl4pPr>
            <a:lvl5pPr marL="1144588" indent="-230188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876800"/>
          </a:xfrm>
        </p:spPr>
        <p:txBody>
          <a:bodyPr/>
          <a:lstStyle>
            <a:lvl1pPr marL="342900" indent="-342900">
              <a:defRPr lang="en-US" sz="2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61963" indent="-231775">
              <a:buFont typeface="Wingdings" pitchFamily="2" charset="2"/>
              <a:buChar char="§"/>
              <a:defRPr lang="en-US" sz="24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4213" indent="-222250">
              <a:buFont typeface="Courier New" pitchFamily="49" charset="0"/>
              <a:buChar char="o"/>
              <a:defRPr sz="2000"/>
            </a:lvl3pPr>
            <a:lvl4pPr marL="914400" indent="-230188">
              <a:defRPr sz="1800"/>
            </a:lvl4pPr>
            <a:lvl5pPr marL="1144588" indent="-230188"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230188" lvl="0" indent="-230188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</a:pPr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492875"/>
            <a:ext cx="4419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ctr">
              <a:defRPr lang="en-US"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&lt;Company Name&gt; Project Plan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4"/>
            <a:ext cx="4040188" cy="4302125"/>
          </a:xfrm>
        </p:spPr>
        <p:txBody>
          <a:bodyPr/>
          <a:lstStyle>
            <a:lvl1pPr marL="230188" indent="-230188">
              <a:defRPr sz="2400"/>
            </a:lvl1pPr>
            <a:lvl2pPr marL="461963" indent="-231775">
              <a:buFont typeface="Wingdings" pitchFamily="2" charset="2"/>
              <a:buChar char="§"/>
              <a:defRPr sz="2000"/>
            </a:lvl2pPr>
            <a:lvl3pPr marL="684213" indent="-222250">
              <a:buFont typeface="Courier New" pitchFamily="49" charset="0"/>
              <a:buChar char="o"/>
              <a:defRPr sz="1800"/>
            </a:lvl3pPr>
            <a:lvl4pPr marL="914400" indent="-230188">
              <a:defRPr sz="1600"/>
            </a:lvl4pPr>
            <a:lvl5pPr marL="1144588" indent="-230188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4"/>
            <a:ext cx="4041775" cy="4302125"/>
          </a:xfrm>
        </p:spPr>
        <p:txBody>
          <a:bodyPr/>
          <a:lstStyle>
            <a:lvl1pPr marL="230188" indent="-230188">
              <a:defRPr sz="2400"/>
            </a:lvl1pPr>
            <a:lvl2pPr marL="461963" indent="-231775">
              <a:buFont typeface="Wingdings" pitchFamily="2" charset="2"/>
              <a:buChar char="§"/>
              <a:defRPr sz="2000"/>
            </a:lvl2pPr>
            <a:lvl3pPr marL="684213" indent="-222250">
              <a:buFont typeface="Courier New" pitchFamily="49" charset="0"/>
              <a:buChar char="o"/>
              <a:defRPr sz="1800"/>
            </a:lvl3pPr>
            <a:lvl4pPr marL="914400" indent="-230188">
              <a:defRPr sz="1600"/>
            </a:lvl4pPr>
            <a:lvl5pPr marL="1144588" indent="-230188"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2590800" y="6492875"/>
            <a:ext cx="4419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ctr">
              <a:defRPr lang="en-US"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&lt;Company Name&gt; Project Plan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492875"/>
            <a:ext cx="4419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ctr">
              <a:defRPr lang="en-US"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&lt;Company Name&gt; Project Plan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492875"/>
            <a:ext cx="4419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ctr">
              <a:defRPr lang="en-US"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&lt;Company Name&gt; Project Plan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ab Sig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2133600"/>
          </a:xfrm>
        </p:spPr>
        <p:txBody>
          <a:bodyPr>
            <a:noAutofit/>
          </a:bodyPr>
          <a:lstStyle>
            <a:lvl1pPr>
              <a:defRPr sz="7200">
                <a:solidFill>
                  <a:srgbClr val="18453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7" name="Picture 9" descr="D:\Users\wrd\Documents\CSE498\archive\logo\capstone-logo-green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255" y="5943600"/>
            <a:ext cx="1237345" cy="786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 userDrawn="1"/>
        </p:nvSpPr>
        <p:spPr>
          <a:xfrm>
            <a:off x="457200" y="3429000"/>
            <a:ext cx="8686800" cy="1524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>
          <a:xfrm>
            <a:off x="0" y="3429000"/>
            <a:ext cx="411480" cy="152400"/>
          </a:xfrm>
          <a:prstGeom prst="rect">
            <a:avLst/>
          </a:prstGeom>
          <a:solidFill>
            <a:srgbClr val="A5B6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308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0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8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457200" y="1436649"/>
            <a:ext cx="8686800" cy="1524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436649"/>
            <a:ext cx="411480" cy="152400"/>
          </a:xfrm>
          <a:prstGeom prst="rect">
            <a:avLst/>
          </a:prstGeom>
          <a:solidFill>
            <a:srgbClr val="A5B6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D:\Users\wrd\Documents\CSE498\archive\logo\capstone\png\green-green.png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1" y="6478789"/>
            <a:ext cx="544354" cy="345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492875"/>
            <a:ext cx="4419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ctr">
              <a:defRPr lang="en-US"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&lt;Company Name&gt; Project Plan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2" r:id="rId4"/>
    <p:sldLayoutId id="2147483653" r:id="rId5"/>
    <p:sldLayoutId id="2147483654" r:id="rId6"/>
    <p:sldLayoutId id="2147483655" r:id="rId7"/>
    <p:sldLayoutId id="2147483661" r:id="rId8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v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apstone.cse.msu.edu/2014-08/schedules/all-hands-meetings/" TargetMode="External"/><Relationship Id="rId2" Type="http://schemas.openxmlformats.org/officeDocument/2006/relationships/hyperlink" Target="http://www.capstone.cse.msu.edu/2014-08/project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dyksen@cse.msu.edu?subject=Team%20%3cCompany%20Name%3e%20Project%20Plan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etpaint.net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 Me Carefully (Delete this slide.)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600"/>
          </a:xfrm>
        </p:spPr>
        <p:txBody>
          <a:bodyPr>
            <a:normAutofit fontScale="40000" lnSpcReduction="20000"/>
          </a:bodyPr>
          <a:lstStyle/>
          <a:p>
            <a:r>
              <a:rPr lang="en-US" dirty="0" smtClean="0"/>
              <a:t>Required Template</a:t>
            </a:r>
          </a:p>
          <a:p>
            <a:pPr lvl="1"/>
            <a:r>
              <a:rPr lang="en-US" dirty="0" smtClean="0"/>
              <a:t>Do not edit the Slide Masters.</a:t>
            </a:r>
          </a:p>
          <a:p>
            <a:pPr lvl="1"/>
            <a:r>
              <a:rPr lang="en-US" dirty="0" smtClean="0"/>
              <a:t>Do edit the Handout Master (6 Slides Per Page)</a:t>
            </a:r>
          </a:p>
          <a:p>
            <a:pPr lvl="2"/>
            <a:r>
              <a:rPr lang="en-US" dirty="0" smtClean="0"/>
              <a:t>In the lower left footer, change &lt;Company Name&gt; to your company name.</a:t>
            </a:r>
          </a:p>
          <a:p>
            <a:pPr lvl="2"/>
            <a:r>
              <a:rPr lang="en-US" dirty="0" smtClean="0"/>
              <a:t>In the lower left footer, change &lt;Project Title&gt; to your project title as found on our </a:t>
            </a:r>
            <a:r>
              <a:rPr lang="en-US" dirty="0" smtClean="0">
                <a:hlinkClick r:id="rId2"/>
              </a:rPr>
              <a:t>Projects </a:t>
            </a:r>
            <a:r>
              <a:rPr lang="en-US" dirty="0" smtClean="0"/>
              <a:t>web page.</a:t>
            </a:r>
          </a:p>
          <a:p>
            <a:pPr lvl="1"/>
            <a:r>
              <a:rPr lang="en-US" dirty="0" smtClean="0"/>
              <a:t>Do not change the organization of slides. </a:t>
            </a:r>
          </a:p>
          <a:p>
            <a:pPr lvl="1"/>
            <a:r>
              <a:rPr lang="en-US" dirty="0" smtClean="0"/>
              <a:t>You may duplicate slides as necessary but keep in mind that your presentation time is limited strictly to 15 minutes.</a:t>
            </a:r>
          </a:p>
          <a:p>
            <a:r>
              <a:rPr lang="en-US" dirty="0" smtClean="0"/>
              <a:t>Content</a:t>
            </a:r>
          </a:p>
          <a:p>
            <a:pPr lvl="1"/>
            <a:r>
              <a:rPr lang="en-US" dirty="0"/>
              <a:t>Do not include any company confidential information in your presentation since all presentations will be posted on the web site.</a:t>
            </a:r>
          </a:p>
          <a:p>
            <a:pPr lvl="1"/>
            <a:r>
              <a:rPr lang="en-US" dirty="0" smtClean="0"/>
              <a:t>Submit your presentation to your client for approval at least two working days in advance.</a:t>
            </a:r>
          </a:p>
          <a:p>
            <a:pPr lvl="1"/>
            <a:r>
              <a:rPr lang="en-US" dirty="0" smtClean="0"/>
              <a:t>Throughout the PowerPoint template, replace placeholders &lt;…&gt; with the appropriate information.</a:t>
            </a:r>
          </a:p>
          <a:p>
            <a:pPr lvl="1"/>
            <a:r>
              <a:rPr lang="en-US" dirty="0" smtClean="0"/>
              <a:t>Edit the center footer by clicking the Header &amp; Footer button on the Insert ribbon. Change &lt;Company Name&gt; in the footer to your company name as in “Team GM Project Plan”.</a:t>
            </a:r>
          </a:p>
          <a:p>
            <a:pPr lvl="1"/>
            <a:r>
              <a:rPr lang="en-US" dirty="0" smtClean="0"/>
              <a:t>Delete the example Screen Mockups and System Architecture slides and this Read Me slide from your presentation.</a:t>
            </a:r>
          </a:p>
          <a:p>
            <a:r>
              <a:rPr lang="en-US" dirty="0" smtClean="0"/>
              <a:t>Presenting</a:t>
            </a:r>
          </a:p>
          <a:p>
            <a:pPr lvl="1"/>
            <a:r>
              <a:rPr lang="en-US" dirty="0" smtClean="0"/>
              <a:t>Although the presentations are scheduled over the course of four meetings, all teams must be prepared to present on the first day scheduled, Monday, September 19.</a:t>
            </a:r>
          </a:p>
          <a:p>
            <a:pPr lvl="1"/>
            <a:r>
              <a:rPr lang="en-US" dirty="0" smtClean="0"/>
              <a:t>The order of the presentations will be posted on our </a:t>
            </a:r>
            <a:r>
              <a:rPr lang="en-US" dirty="0" smtClean="0">
                <a:hlinkClick r:id="rId3"/>
              </a:rPr>
              <a:t>All-Hands Meetings</a:t>
            </a:r>
            <a:r>
              <a:rPr lang="en-US" dirty="0" smtClean="0"/>
              <a:t> page in the afternoon or evening of the day before the first day scheduled for presentations.</a:t>
            </a:r>
          </a:p>
          <a:p>
            <a:pPr lvl="1"/>
            <a:r>
              <a:rPr lang="en-US" dirty="0" smtClean="0"/>
              <a:t>The time limit for your presentation is 15 minutes, which will be strictly enforced. Practice your presentation to ensure that you will finish within the allotted time.</a:t>
            </a:r>
          </a:p>
          <a:p>
            <a:pPr lvl="1"/>
            <a:r>
              <a:rPr lang="en-US" dirty="0" smtClean="0"/>
              <a:t>All team members are required to dress business casual on the day of your presentation.</a:t>
            </a:r>
          </a:p>
          <a:p>
            <a:pPr lvl="1"/>
            <a:r>
              <a:rPr lang="en-US" dirty="0" smtClean="0"/>
              <a:t>“Formal” team photos of the presenting teams will be taken in the Capstone Lab immediately following these all-hands meetings.</a:t>
            </a:r>
          </a:p>
          <a:p>
            <a:r>
              <a:rPr lang="en-US" dirty="0" smtClean="0"/>
              <a:t>Submission</a:t>
            </a:r>
          </a:p>
          <a:p>
            <a:pPr lvl="1"/>
            <a:r>
              <a:rPr lang="en-US" dirty="0" smtClean="0"/>
              <a:t>Email both the project plan document and presentation to </a:t>
            </a:r>
            <a:r>
              <a:rPr lang="en-US" dirty="0" smtClean="0">
                <a:hlinkClick r:id="rId4"/>
              </a:rPr>
              <a:t>Dr. D.</a:t>
            </a:r>
            <a:r>
              <a:rPr lang="en-US" dirty="0" smtClean="0"/>
              <a:t> by 4:00 a.m., Monday, September 19.</a:t>
            </a:r>
          </a:p>
          <a:p>
            <a:pPr lvl="1"/>
            <a:r>
              <a:rPr lang="en-US" dirty="0" smtClean="0"/>
              <a:t>For subject, use “Team  &lt;Company Name&gt;: Project Plan” as in “Team Amazon: Project Plan”.</a:t>
            </a:r>
          </a:p>
          <a:p>
            <a:pPr lvl="1"/>
            <a:r>
              <a:rPr lang="en-US" dirty="0" smtClean="0"/>
              <a:t>Attach the Word source file named “team-&lt;company-name&gt;-project-plan.docx” as in “team-urban-science-project-plan.docx”.</a:t>
            </a:r>
          </a:p>
          <a:p>
            <a:pPr lvl="1"/>
            <a:r>
              <a:rPr lang="en-US" dirty="0" smtClean="0"/>
              <a:t>Attach the PowerPoint source file named “team-&lt;company-name&gt;-project-plan-presentation.pptx” as in “team-quicken-loans-project-plan-presentation.pptx</a:t>
            </a:r>
            <a:r>
              <a:rPr lang="en-US" dirty="0" smtClean="0"/>
              <a:t>”.</a:t>
            </a:r>
          </a:p>
          <a:p>
            <a:pPr lvl="1"/>
            <a:r>
              <a:rPr lang="en-US"/>
              <a:t>Include some (professional) text in the body to avoid being sent to junk </a:t>
            </a:r>
            <a:r>
              <a:rPr lang="en-US"/>
              <a:t>folder</a:t>
            </a:r>
            <a:r>
              <a:rPr lang="en-US" smtClean="0"/>
              <a:t>.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203950" y="6211669"/>
            <a:ext cx="248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ME.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78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Technical Specifications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Point 1</a:t>
            </a:r>
          </a:p>
          <a:p>
            <a:r>
              <a:rPr lang="en-US" smtClean="0"/>
              <a:t>Point 2</a:t>
            </a:r>
          </a:p>
          <a:p>
            <a:r>
              <a:rPr lang="en-US" smtClean="0"/>
              <a:t>Point 3</a:t>
            </a:r>
          </a:p>
          <a:p>
            <a:r>
              <a:rPr lang="en-US" smtClean="0"/>
              <a:t>Etc…</a:t>
            </a:r>
          </a:p>
          <a:p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34000" y="2438400"/>
            <a:ext cx="2819400" cy="1477328"/>
          </a:xfrm>
          <a:prstGeom prst="rect">
            <a:avLst/>
          </a:prstGeom>
          <a:noFill/>
          <a:ln>
            <a:solidFill>
              <a:srgbClr val="004F3B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List the technical components of your project.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DELETE THIS TEXT BOX.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187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Architecture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34000" y="2438400"/>
            <a:ext cx="3200400" cy="2862322"/>
          </a:xfrm>
          <a:prstGeom prst="rect">
            <a:avLst/>
          </a:prstGeom>
          <a:noFill/>
          <a:ln>
            <a:solidFill>
              <a:srgbClr val="004F3B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Show a diagram that illustrates the overall architecture of your project including how all of the parts and pieces are connected and interact.</a:t>
            </a:r>
          </a:p>
          <a:p>
            <a:endParaRPr lang="en-US" dirty="0" smtClean="0"/>
          </a:p>
          <a:p>
            <a:r>
              <a:rPr lang="en-US" dirty="0"/>
              <a:t>See below for examples and instructions.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DELETE THIS TEXT BOX.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67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Architecture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Ensure that your diagram is…</a:t>
            </a:r>
          </a:p>
          <a:p>
            <a:pPr lvl="1"/>
            <a:r>
              <a:rPr lang="en-US" dirty="0" smtClean="0"/>
              <a:t>readable (size-wise),</a:t>
            </a:r>
          </a:p>
          <a:p>
            <a:pPr lvl="1"/>
            <a:r>
              <a:rPr lang="en-US" dirty="0"/>
              <a:t>h</a:t>
            </a:r>
            <a:r>
              <a:rPr lang="en-US" dirty="0" smtClean="0"/>
              <a:t>as the correct aspect ratio,</a:t>
            </a:r>
          </a:p>
          <a:p>
            <a:pPr lvl="1"/>
            <a:r>
              <a:rPr lang="en-US" dirty="0" smtClean="0"/>
              <a:t>scalable, and</a:t>
            </a:r>
          </a:p>
          <a:p>
            <a:pPr lvl="1"/>
            <a:r>
              <a:rPr lang="en-US" dirty="0" smtClean="0"/>
              <a:t>centered vertically (between the green bar in the title and the footer) and horizontally (Use Home &gt; Arrange &gt; Align).</a:t>
            </a:r>
          </a:p>
          <a:p>
            <a:r>
              <a:rPr lang="en-US" dirty="0" smtClean="0"/>
              <a:t>In PowerPoint use Home &gt; Arrange </a:t>
            </a:r>
            <a:r>
              <a:rPr lang="en-US" dirty="0"/>
              <a:t>&gt; Group to group the objects in your </a:t>
            </a:r>
            <a:r>
              <a:rPr lang="en-US" dirty="0" smtClean="0"/>
              <a:t>diagram into a single that can be copied-and-pasted.</a:t>
            </a:r>
          </a:p>
          <a:p>
            <a:r>
              <a:rPr lang="en-US" dirty="0" smtClean="0"/>
              <a:t>Use Paint.NET to make the background of your diagram </a:t>
            </a:r>
            <a:r>
              <a:rPr lang="en-US" u="sng" dirty="0" smtClean="0"/>
              <a:t>transparent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Download and install it from </a:t>
            </a:r>
            <a:r>
              <a:rPr lang="en-US" dirty="0" smtClean="0">
                <a:hlinkClick r:id="rId3"/>
              </a:rPr>
              <a:t>www.getpaint.net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Copy your diagram into Paint.NET.</a:t>
            </a:r>
          </a:p>
          <a:p>
            <a:pPr lvl="1"/>
            <a:r>
              <a:rPr lang="en-US" dirty="0" smtClean="0"/>
              <a:t>Select Tool &gt; Magic Wand.</a:t>
            </a:r>
          </a:p>
          <a:p>
            <a:pPr lvl="1"/>
            <a:r>
              <a:rPr lang="en-US" dirty="0" smtClean="0"/>
              <a:t>Click on a background area.</a:t>
            </a:r>
          </a:p>
          <a:p>
            <a:pPr lvl="1"/>
            <a:r>
              <a:rPr lang="en-US" dirty="0" smtClean="0"/>
              <a:t>Push the Delete button (on your keyboard).</a:t>
            </a:r>
          </a:p>
          <a:p>
            <a:pPr lvl="1"/>
            <a:r>
              <a:rPr lang="en-US" dirty="0" smtClean="0"/>
              <a:t>The background area should be a checkerboard pattern.</a:t>
            </a:r>
          </a:p>
          <a:p>
            <a:pPr lvl="1"/>
            <a:r>
              <a:rPr lang="en-US" dirty="0" smtClean="0"/>
              <a:t>(N.B.: Paint.NET was a capstone project at the University of Washington.)</a:t>
            </a:r>
          </a:p>
          <a:p>
            <a:pPr lvl="1"/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486400" y="457200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18453B"/>
                </a:solidFill>
              </a:rPr>
              <a:t>Notes on Making Your Diagram</a:t>
            </a:r>
          </a:p>
          <a:p>
            <a:pPr algn="ctr"/>
            <a:r>
              <a:rPr lang="en-US" b="1" dirty="0" smtClean="0">
                <a:solidFill>
                  <a:srgbClr val="18453B"/>
                </a:solidFill>
              </a:rPr>
              <a:t>Delete this slide.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03950" y="6211669"/>
            <a:ext cx="248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ME.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846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8222" y="1905000"/>
            <a:ext cx="6107557" cy="4572000"/>
          </a:xfrm>
          <a:prstGeom prst="rect">
            <a:avLst/>
          </a:prstGeom>
        </p:spPr>
      </p:pic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Architecture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791200" y="4572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18453B"/>
                </a:solidFill>
              </a:rPr>
              <a:t>Example System Architecture</a:t>
            </a:r>
          </a:p>
          <a:p>
            <a:pPr algn="ctr"/>
            <a:r>
              <a:rPr lang="en-US" b="1" dirty="0" smtClean="0">
                <a:solidFill>
                  <a:srgbClr val="18453B"/>
                </a:solidFill>
              </a:rPr>
              <a:t>Delete this slide.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03950" y="6211669"/>
            <a:ext cx="248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ME.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765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System Architecture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791200" y="457200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18453B"/>
                </a:solidFill>
              </a:rPr>
              <a:t>Example System Architecture</a:t>
            </a:r>
          </a:p>
          <a:p>
            <a:pPr algn="ctr"/>
            <a:r>
              <a:rPr lang="en-US" b="1" dirty="0" smtClean="0">
                <a:solidFill>
                  <a:srgbClr val="18453B"/>
                </a:solidFill>
              </a:rPr>
              <a:t>Delete this slide.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203950" y="6211669"/>
            <a:ext cx="248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ME.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419935" y="2057400"/>
            <a:ext cx="6304130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8955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System Components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Hardware Platforms</a:t>
            </a:r>
          </a:p>
          <a:p>
            <a:pPr lvl="1"/>
            <a:r>
              <a:rPr lang="en-US" dirty="0" smtClean="0"/>
              <a:t>Point 1</a:t>
            </a:r>
          </a:p>
          <a:p>
            <a:pPr lvl="1"/>
            <a:r>
              <a:rPr lang="en-US" dirty="0" smtClean="0"/>
              <a:t>Point 2</a:t>
            </a:r>
          </a:p>
          <a:p>
            <a:pPr lvl="1"/>
            <a:r>
              <a:rPr lang="en-US" dirty="0" smtClean="0"/>
              <a:t>Point 3</a:t>
            </a:r>
          </a:p>
          <a:p>
            <a:pPr lvl="1"/>
            <a:r>
              <a:rPr lang="en-US" dirty="0" smtClean="0"/>
              <a:t>Etc…</a:t>
            </a:r>
          </a:p>
          <a:p>
            <a:r>
              <a:rPr lang="en-US" dirty="0" smtClean="0"/>
              <a:t>Software Platforms / Technologies</a:t>
            </a:r>
          </a:p>
          <a:p>
            <a:pPr lvl="1"/>
            <a:r>
              <a:rPr lang="en-US" dirty="0" smtClean="0"/>
              <a:t>Point 1</a:t>
            </a:r>
          </a:p>
          <a:p>
            <a:pPr lvl="1"/>
            <a:r>
              <a:rPr lang="en-US" dirty="0" smtClean="0"/>
              <a:t>Point 2</a:t>
            </a:r>
          </a:p>
          <a:p>
            <a:pPr lvl="1"/>
            <a:r>
              <a:rPr lang="en-US" dirty="0" smtClean="0"/>
              <a:t>Point 3</a:t>
            </a:r>
          </a:p>
          <a:p>
            <a:pPr lvl="1"/>
            <a:r>
              <a:rPr lang="en-US" dirty="0" smtClean="0"/>
              <a:t>Etc…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34000" y="2133600"/>
            <a:ext cx="3200400" cy="1754326"/>
          </a:xfrm>
          <a:prstGeom prst="rect">
            <a:avLst/>
          </a:prstGeom>
          <a:noFill/>
          <a:ln>
            <a:solidFill>
              <a:srgbClr val="004F3B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List your hardware and software platforms including all of the technologies that your project will use.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FF0000"/>
                </a:solidFill>
              </a:rPr>
              <a:t>DELETE THIS TEXT </a:t>
            </a:r>
            <a:r>
              <a:rPr lang="en-US" b="1" dirty="0" smtClean="0">
                <a:solidFill>
                  <a:srgbClr val="FF0000"/>
                </a:solidFill>
              </a:rPr>
              <a:t>BOX.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79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Testing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Point 1</a:t>
            </a:r>
          </a:p>
          <a:p>
            <a:r>
              <a:rPr lang="en-US" dirty="0"/>
              <a:t>Point 2</a:t>
            </a:r>
          </a:p>
          <a:p>
            <a:r>
              <a:rPr lang="en-US" dirty="0"/>
              <a:t>Point 3</a:t>
            </a:r>
          </a:p>
          <a:p>
            <a:r>
              <a:rPr lang="en-US" dirty="0"/>
              <a:t>Etc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34000" y="2133600"/>
            <a:ext cx="3200400" cy="2031325"/>
          </a:xfrm>
          <a:prstGeom prst="rect">
            <a:avLst/>
          </a:prstGeom>
          <a:noFill/>
          <a:ln>
            <a:solidFill>
              <a:srgbClr val="004F3B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Articulate your plans for testing your software system.</a:t>
            </a:r>
          </a:p>
          <a:p>
            <a:endParaRPr lang="en-US" dirty="0"/>
          </a:p>
          <a:p>
            <a:r>
              <a:rPr lang="en-US" dirty="0" smtClean="0"/>
              <a:t>List any tools that you plan to use.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DELETE THIS TEXT BOX.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44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Risks</a:t>
            </a:r>
          </a:p>
        </p:txBody>
      </p:sp>
      <p:sp>
        <p:nvSpPr>
          <p:cNvPr id="14340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Risk 1</a:t>
            </a:r>
          </a:p>
          <a:p>
            <a:pPr lvl="1"/>
            <a:r>
              <a:rPr lang="en-US" dirty="0" smtClean="0"/>
              <a:t>Description</a:t>
            </a:r>
          </a:p>
          <a:p>
            <a:pPr lvl="1"/>
            <a:r>
              <a:rPr lang="en-US" dirty="0" smtClean="0"/>
              <a:t>Mitigation</a:t>
            </a:r>
          </a:p>
          <a:p>
            <a:r>
              <a:rPr lang="en-US" dirty="0" smtClean="0"/>
              <a:t>Risk 2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 smtClean="0"/>
              <a:t>Mitigation</a:t>
            </a:r>
          </a:p>
          <a:p>
            <a:r>
              <a:rPr lang="en-US" dirty="0" smtClean="0"/>
              <a:t>Risk 3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 smtClean="0"/>
              <a:t>Mitigation</a:t>
            </a:r>
          </a:p>
          <a:p>
            <a:r>
              <a:rPr lang="en-US" dirty="0" smtClean="0"/>
              <a:t>Risk 4</a:t>
            </a:r>
          </a:p>
          <a:p>
            <a:pPr lvl="1"/>
            <a:r>
              <a:rPr lang="en-US" dirty="0"/>
              <a:t>Description</a:t>
            </a:r>
          </a:p>
          <a:p>
            <a:pPr lvl="1"/>
            <a:r>
              <a:rPr lang="en-US" dirty="0" smtClean="0"/>
              <a:t>Mitigation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5334000" y="2133600"/>
            <a:ext cx="3200400" cy="2031325"/>
          </a:xfrm>
          <a:prstGeom prst="rect">
            <a:avLst/>
          </a:prstGeom>
          <a:noFill/>
          <a:ln>
            <a:solidFill>
              <a:srgbClr val="004F3B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Articulate your major risks.</a:t>
            </a:r>
          </a:p>
          <a:p>
            <a:endParaRPr lang="en-US" dirty="0" smtClean="0"/>
          </a:p>
          <a:p>
            <a:r>
              <a:rPr lang="en-US" dirty="0" smtClean="0"/>
              <a:t>For each risk</a:t>
            </a:r>
            <a:r>
              <a:rPr lang="en-US" smtClean="0"/>
              <a:t>, describe what </a:t>
            </a:r>
            <a:r>
              <a:rPr lang="en-US" dirty="0" smtClean="0"/>
              <a:t>the risk is and how you plan on mitigating it.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DELETE THIS TEXT BOX.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238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Project Plan</a:t>
            </a:r>
            <a:br>
              <a:rPr lang="en-US" dirty="0" smtClean="0"/>
            </a:br>
            <a:r>
              <a:rPr lang="en-US" sz="3600" dirty="0" smtClean="0"/>
              <a:t>&lt;Project Title 36pt&gt;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400" dirty="0" smtClean="0">
                <a:solidFill>
                  <a:srgbClr val="18453B"/>
                </a:solidFill>
              </a:rPr>
              <a:t>Team &lt;Company Name 24pt&gt;</a:t>
            </a:r>
          </a:p>
          <a:p>
            <a:pPr>
              <a:spcBef>
                <a:spcPts val="600"/>
              </a:spcBef>
            </a:pPr>
            <a:r>
              <a:rPr lang="en-US" dirty="0" smtClean="0">
                <a:solidFill>
                  <a:srgbClr val="18453B"/>
                </a:solidFill>
              </a:rPr>
              <a:t>&lt;Team Member 1 16pt&gt;</a:t>
            </a:r>
          </a:p>
          <a:p>
            <a:r>
              <a:rPr lang="en-US" dirty="0" smtClean="0">
                <a:solidFill>
                  <a:srgbClr val="18453B"/>
                </a:solidFill>
              </a:rPr>
              <a:t>&lt;Team Member </a:t>
            </a:r>
            <a:r>
              <a:rPr lang="en-US" dirty="0">
                <a:solidFill>
                  <a:srgbClr val="18453B"/>
                </a:solidFill>
              </a:rPr>
              <a:t>2 </a:t>
            </a:r>
            <a:r>
              <a:rPr lang="en-US" dirty="0" smtClean="0">
                <a:solidFill>
                  <a:srgbClr val="18453B"/>
                </a:solidFill>
              </a:rPr>
              <a:t>16pt&gt;</a:t>
            </a:r>
          </a:p>
          <a:p>
            <a:r>
              <a:rPr lang="en-US" dirty="0" smtClean="0">
                <a:solidFill>
                  <a:srgbClr val="18453B"/>
                </a:solidFill>
              </a:rPr>
              <a:t>&lt;Team Member </a:t>
            </a:r>
            <a:r>
              <a:rPr lang="en-US" dirty="0">
                <a:solidFill>
                  <a:srgbClr val="18453B"/>
                </a:solidFill>
              </a:rPr>
              <a:t>3 </a:t>
            </a:r>
            <a:r>
              <a:rPr lang="en-US" dirty="0" smtClean="0">
                <a:solidFill>
                  <a:srgbClr val="18453B"/>
                </a:solidFill>
              </a:rPr>
              <a:t>16pt&gt;</a:t>
            </a:r>
          </a:p>
          <a:p>
            <a:r>
              <a:rPr lang="en-US" dirty="0" smtClean="0">
                <a:solidFill>
                  <a:srgbClr val="18453B"/>
                </a:solidFill>
              </a:rPr>
              <a:t>&lt;Team Member </a:t>
            </a:r>
            <a:r>
              <a:rPr lang="en-US" dirty="0">
                <a:solidFill>
                  <a:srgbClr val="18453B"/>
                </a:solidFill>
              </a:rPr>
              <a:t>4 </a:t>
            </a:r>
            <a:r>
              <a:rPr lang="en-US" dirty="0" smtClean="0">
                <a:solidFill>
                  <a:srgbClr val="18453B"/>
                </a:solidFill>
              </a:rPr>
              <a:t>16pt&gt;</a:t>
            </a:r>
          </a:p>
          <a:p>
            <a:r>
              <a:rPr lang="en-US" dirty="0">
                <a:solidFill>
                  <a:srgbClr val="18453B"/>
                </a:solidFill>
              </a:rPr>
              <a:t>&lt;Team Member </a:t>
            </a:r>
            <a:r>
              <a:rPr lang="en-US" dirty="0" smtClean="0">
                <a:solidFill>
                  <a:srgbClr val="18453B"/>
                </a:solidFill>
              </a:rPr>
              <a:t>5 </a:t>
            </a:r>
            <a:r>
              <a:rPr lang="en-US" dirty="0">
                <a:solidFill>
                  <a:srgbClr val="18453B"/>
                </a:solidFill>
              </a:rPr>
              <a:t>16pt&gt;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Department of Computer Science and Engineering</a:t>
            </a:r>
          </a:p>
          <a:p>
            <a:r>
              <a:rPr lang="en-US" dirty="0" smtClean="0"/>
              <a:t>Michigan State University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Fall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8029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Functional Specifications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Point 1</a:t>
            </a:r>
          </a:p>
          <a:p>
            <a:r>
              <a:rPr lang="en-US" smtClean="0"/>
              <a:t>Point 2</a:t>
            </a:r>
          </a:p>
          <a:p>
            <a:r>
              <a:rPr lang="en-US" smtClean="0"/>
              <a:t>Point 3</a:t>
            </a:r>
          </a:p>
          <a:p>
            <a:r>
              <a:rPr lang="en-US" smtClean="0"/>
              <a:t>Etc…</a:t>
            </a:r>
          </a:p>
          <a:p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334000" y="2438400"/>
            <a:ext cx="3200400" cy="3139321"/>
          </a:xfrm>
          <a:prstGeom prst="rect">
            <a:avLst/>
          </a:prstGeom>
          <a:noFill/>
          <a:ln>
            <a:solidFill>
              <a:srgbClr val="004F3B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This is your project overview.</a:t>
            </a:r>
          </a:p>
          <a:p>
            <a:endParaRPr lang="en-US" dirty="0" smtClean="0"/>
          </a:p>
          <a:p>
            <a:r>
              <a:rPr lang="en-US" dirty="0" smtClean="0"/>
              <a:t>Describe what problem your project solves.</a:t>
            </a:r>
          </a:p>
          <a:p>
            <a:endParaRPr lang="en-US" dirty="0" smtClean="0"/>
          </a:p>
          <a:p>
            <a:r>
              <a:rPr lang="en-US" dirty="0" smtClean="0"/>
              <a:t>Answer the question “What does your project do?”</a:t>
            </a:r>
          </a:p>
          <a:p>
            <a:endParaRPr lang="en-US" dirty="0" smtClean="0"/>
          </a:p>
          <a:p>
            <a:r>
              <a:rPr lang="en-US" dirty="0" smtClean="0"/>
              <a:t>This is your “elevator pitch”.</a:t>
            </a:r>
          </a:p>
          <a:p>
            <a:endParaRPr lang="en-US" dirty="0"/>
          </a:p>
          <a:p>
            <a:r>
              <a:rPr lang="en-US" b="1" dirty="0" smtClean="0">
                <a:solidFill>
                  <a:srgbClr val="FF0000"/>
                </a:solidFill>
              </a:rPr>
              <a:t>DELETE THIS TEXT BOX.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656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Design Specifications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Point 1</a:t>
            </a:r>
          </a:p>
          <a:p>
            <a:r>
              <a:rPr lang="en-US" smtClean="0"/>
              <a:t>Point 2</a:t>
            </a:r>
          </a:p>
          <a:p>
            <a:r>
              <a:rPr lang="en-US" smtClean="0"/>
              <a:t>Point 3</a:t>
            </a:r>
          </a:p>
          <a:p>
            <a:r>
              <a:rPr lang="en-US" smtClean="0"/>
              <a:t>Etc…</a:t>
            </a:r>
          </a:p>
          <a:p>
            <a:endParaRPr lang="en-US" smtClean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0" y="2438400"/>
            <a:ext cx="3200400" cy="1477328"/>
          </a:xfrm>
          <a:prstGeom prst="rect">
            <a:avLst/>
          </a:prstGeom>
          <a:noFill/>
          <a:ln>
            <a:solidFill>
              <a:srgbClr val="004F3B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Articulate a summary of your project’s major features as well as its overall design.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FF0000"/>
                </a:solidFill>
              </a:rPr>
              <a:t>DELETE THIS TEXT BOX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0079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 Mockup: &lt;Title&gt;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0" y="1981200"/>
            <a:ext cx="3200400" cy="4247317"/>
          </a:xfrm>
          <a:prstGeom prst="rect">
            <a:avLst/>
          </a:prstGeom>
          <a:noFill/>
          <a:ln>
            <a:solidFill>
              <a:srgbClr val="004F3B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You may include as many screen mockups as you have like, but you must include </a:t>
            </a:r>
            <a:r>
              <a:rPr lang="en-US" u="sng" dirty="0" smtClean="0"/>
              <a:t>at least two </a:t>
            </a:r>
            <a:r>
              <a:rPr lang="en-US" dirty="0" smtClean="0"/>
              <a:t>examples.</a:t>
            </a:r>
          </a:p>
          <a:p>
            <a:endParaRPr lang="en-US" dirty="0" smtClean="0"/>
          </a:p>
          <a:p>
            <a:r>
              <a:rPr lang="en-US" dirty="0" smtClean="0"/>
              <a:t>To include more than two, you can duplicate this slide as many times as necessary.</a:t>
            </a:r>
          </a:p>
          <a:p>
            <a:endParaRPr lang="en-US" dirty="0"/>
          </a:p>
          <a:p>
            <a:r>
              <a:rPr lang="en-US" dirty="0" smtClean="0"/>
              <a:t>Give each mockup slide a title.</a:t>
            </a:r>
          </a:p>
          <a:p>
            <a:endParaRPr lang="en-US" dirty="0"/>
          </a:p>
          <a:p>
            <a:r>
              <a:rPr lang="en-US" dirty="0" smtClean="0"/>
              <a:t>See below for examples and instructions.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FF0000"/>
                </a:solidFill>
              </a:rPr>
              <a:t>DELETE THIS TEXT BOX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204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 Mockup: &lt;Title&gt;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</p:spPr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334000" y="1981200"/>
            <a:ext cx="3200400" cy="4247317"/>
          </a:xfrm>
          <a:prstGeom prst="rect">
            <a:avLst/>
          </a:prstGeom>
          <a:noFill/>
          <a:ln>
            <a:solidFill>
              <a:srgbClr val="004F3B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You may include as many screen mockups as you have like, but you must include </a:t>
            </a:r>
            <a:r>
              <a:rPr lang="en-US" u="sng" dirty="0" smtClean="0"/>
              <a:t>at least two </a:t>
            </a:r>
            <a:r>
              <a:rPr lang="en-US" dirty="0" smtClean="0"/>
              <a:t>examples.</a:t>
            </a:r>
          </a:p>
          <a:p>
            <a:endParaRPr lang="en-US" dirty="0" smtClean="0"/>
          </a:p>
          <a:p>
            <a:r>
              <a:rPr lang="en-US" dirty="0" smtClean="0"/>
              <a:t>To include more than two, you can duplicate this slide as many times as necessary.</a:t>
            </a:r>
          </a:p>
          <a:p>
            <a:endParaRPr lang="en-US" dirty="0"/>
          </a:p>
          <a:p>
            <a:r>
              <a:rPr lang="en-US" dirty="0" smtClean="0"/>
              <a:t>Give each mockup slide a title.</a:t>
            </a:r>
          </a:p>
          <a:p>
            <a:endParaRPr lang="en-US" dirty="0"/>
          </a:p>
          <a:p>
            <a:r>
              <a:rPr lang="en-US" dirty="0" smtClean="0"/>
              <a:t>See below for examples and instructions.</a:t>
            </a:r>
          </a:p>
          <a:p>
            <a:endParaRPr lang="en-US" b="1" dirty="0">
              <a:solidFill>
                <a:srgbClr val="FF0000"/>
              </a:solidFill>
            </a:endParaRPr>
          </a:p>
          <a:p>
            <a:r>
              <a:rPr lang="en-US" b="1" dirty="0">
                <a:solidFill>
                  <a:srgbClr val="FF0000"/>
                </a:solidFill>
              </a:rPr>
              <a:t>DELETE THIS TEXT BOX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38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 Mockup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Ensure that your mockups are…</a:t>
            </a:r>
          </a:p>
          <a:p>
            <a:pPr lvl="1"/>
            <a:r>
              <a:rPr lang="en-US" dirty="0" smtClean="0"/>
              <a:t>readable (size-wise),</a:t>
            </a:r>
          </a:p>
          <a:p>
            <a:pPr lvl="1"/>
            <a:r>
              <a:rPr lang="en-US" dirty="0" smtClean="0"/>
              <a:t>have the correct aspect ratio,</a:t>
            </a:r>
          </a:p>
          <a:p>
            <a:pPr lvl="1"/>
            <a:r>
              <a:rPr lang="en-US" dirty="0" smtClean="0"/>
              <a:t>scalable, and</a:t>
            </a:r>
          </a:p>
          <a:p>
            <a:pPr lvl="1"/>
            <a:r>
              <a:rPr lang="en-US" dirty="0" smtClean="0"/>
              <a:t>centered vertically (between the green bar in the title and the footer) and horizontally (Use Home &gt; Arrange &gt; Align).</a:t>
            </a:r>
          </a:p>
          <a:p>
            <a:r>
              <a:rPr lang="en-US" dirty="0" smtClean="0"/>
              <a:t>In PowerPoint use Home &gt; Arrange </a:t>
            </a:r>
            <a:r>
              <a:rPr lang="en-US" dirty="0"/>
              <a:t>&gt; Group to group the objects in your </a:t>
            </a:r>
            <a:r>
              <a:rPr lang="en-US" dirty="0" smtClean="0"/>
              <a:t>mockup into a single object that can be copied-and-pasted (and scaled).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5486400" y="457200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18453B"/>
                </a:solidFill>
              </a:rPr>
              <a:t>Notes on Making Your Mockups</a:t>
            </a:r>
          </a:p>
          <a:p>
            <a:pPr algn="ctr"/>
            <a:r>
              <a:rPr lang="en-US" b="1" dirty="0" smtClean="0">
                <a:solidFill>
                  <a:srgbClr val="18453B"/>
                </a:solidFill>
              </a:rPr>
              <a:t>Delete this slide.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03950" y="6211669"/>
            <a:ext cx="248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ME.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35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Screen Mockups: Phone Interface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045E1-0FE6-45A6-B67D-90B784A3D264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14342" name="AutoShape 7" descr="https://mail.google.com/mail/?ui=2&amp;ik=19fa2ab919&amp;view=att&amp;th=12dd88d1930d18fa&amp;attid=0.1&amp;disp=inline&amp;realattid=f_gjkdyjhs0&amp;zw"/>
          <p:cNvSpPr>
            <a:spLocks noChangeAspect="1" noChangeArrowheads="1"/>
          </p:cNvSpPr>
          <p:nvPr/>
        </p:nvSpPr>
        <p:spPr bwMode="auto">
          <a:xfrm>
            <a:off x="144463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4" name="AutoShape 10" descr="https://mail.google.com/mail/?ui=2&amp;ik=19fa2ab919&amp;view=att&amp;th=12dd88d1930d18fa&amp;attid=0.2&amp;disp=inline&amp;realattid=f_gjkdyn2q1&amp;zw"/>
          <p:cNvSpPr>
            <a:spLocks noChangeAspect="1" noChangeArrowheads="1"/>
          </p:cNvSpPr>
          <p:nvPr/>
        </p:nvSpPr>
        <p:spPr bwMode="auto">
          <a:xfrm>
            <a:off x="296863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0" y="-10428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18453B"/>
                </a:solidFill>
              </a:rPr>
              <a:t>Example Screen Mockups</a:t>
            </a:r>
          </a:p>
          <a:p>
            <a:pPr algn="ctr"/>
            <a:r>
              <a:rPr lang="en-US" b="1" dirty="0" smtClean="0">
                <a:solidFill>
                  <a:srgbClr val="18453B"/>
                </a:solidFill>
              </a:rPr>
              <a:t>Delete this slide.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203950" y="6211669"/>
            <a:ext cx="248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ME.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>
          <a:xfrm>
            <a:off x="406964" y="1981200"/>
            <a:ext cx="8330072" cy="4318971"/>
            <a:chOff x="315044" y="1905000"/>
            <a:chExt cx="8524156" cy="4419600"/>
          </a:xfrm>
        </p:grpSpPr>
        <p:pic>
          <p:nvPicPr>
            <p:cNvPr id="16" name="Picture 6" descr="https://lh3.googleusercontent.com/ELQp8vVOAAMDxtPW4wJzlffkPXcD4TNrXF7Sz6AKItA1HnoA72xQfmA9kF4EfHgJcC07UY647KoDuYTv76sk3Oirx1GeJzY8xu7WB2UuCuMeX9ANEjHdfgLxUa_cEIeNyQ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87440" y="1905000"/>
              <a:ext cx="2651760" cy="44196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12" descr="C:\Users\Paul\AppData\Local\Temp\SNAGHTML51311f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5044" y="2209800"/>
              <a:ext cx="2748196" cy="381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8" name="Picture 14" descr="C:\Users\Paul\AppData\Local\Temp\SNAGHTML56b7db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2343" y="1905000"/>
              <a:ext cx="2785994" cy="44196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180582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Screen Mockup: iOS Application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DCAE0C-15AD-43B3-A02C-B90BD12FC616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203950" y="6211669"/>
            <a:ext cx="248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ME.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Team &lt;Company Name&gt; Project Plan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-10428"/>
            <a:ext cx="2971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18453B"/>
                </a:solidFill>
              </a:rPr>
              <a:t>Example Screen Mockups</a:t>
            </a:r>
          </a:p>
          <a:p>
            <a:pPr algn="ctr"/>
            <a:r>
              <a:rPr lang="en-US" b="1" dirty="0" smtClean="0">
                <a:solidFill>
                  <a:srgbClr val="18453B"/>
                </a:solidFill>
              </a:rPr>
              <a:t>Delete this slide.</a:t>
            </a:r>
          </a:p>
        </p:txBody>
      </p:sp>
      <p:grpSp>
        <p:nvGrpSpPr>
          <p:cNvPr id="12" name="Group 11"/>
          <p:cNvGrpSpPr>
            <a:grpSpLocks noChangeAspect="1"/>
          </p:cNvGrpSpPr>
          <p:nvPr/>
        </p:nvGrpSpPr>
        <p:grpSpPr>
          <a:xfrm>
            <a:off x="1020982" y="2179320"/>
            <a:ext cx="7102037" cy="3840480"/>
            <a:chOff x="381000" y="1897238"/>
            <a:chExt cx="8203350" cy="4436023"/>
          </a:xfrm>
        </p:grpSpPr>
        <p:pic>
          <p:nvPicPr>
            <p:cNvPr id="13" name="Shape 112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381000" y="1897238"/>
              <a:ext cx="2381249" cy="43758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4" name="Shape 113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3171825" y="1917190"/>
              <a:ext cx="2514599" cy="441607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5" name="Shape 114"/>
            <p:cNvPicPr preferRelativeResize="0"/>
            <p:nvPr/>
          </p:nvPicPr>
          <p:blipFill rotWithShape="1">
            <a:blip r:embed="rId5">
              <a:alphaModFix/>
            </a:blip>
            <a:srcRect/>
            <a:stretch/>
          </p:blipFill>
          <p:spPr>
            <a:xfrm>
              <a:off x="6096000" y="1917190"/>
              <a:ext cx="2488350" cy="4375800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1123688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apston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83B4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387</TotalTime>
  <Words>1484</Words>
  <Application>Microsoft Office PowerPoint</Application>
  <PresentationFormat>On-screen Show (4:3)</PresentationFormat>
  <Paragraphs>267</Paragraphs>
  <Slides>17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Courier New</vt:lpstr>
      <vt:lpstr>Wingdings</vt:lpstr>
      <vt:lpstr>Office Theme</vt:lpstr>
      <vt:lpstr>Read Me Carefully (Delete this slide.)</vt:lpstr>
      <vt:lpstr>Project Plan &lt;Project Title 36pt&gt;</vt:lpstr>
      <vt:lpstr>Functional Specifications</vt:lpstr>
      <vt:lpstr>Design Specifications</vt:lpstr>
      <vt:lpstr>Screen Mockup: &lt;Title&gt;</vt:lpstr>
      <vt:lpstr>Screen Mockup: &lt;Title&gt;</vt:lpstr>
      <vt:lpstr>Screen Mockup</vt:lpstr>
      <vt:lpstr>Screen Mockups: Phone Interface</vt:lpstr>
      <vt:lpstr>Screen Mockup: iOS Application</vt:lpstr>
      <vt:lpstr>Technical Specifications</vt:lpstr>
      <vt:lpstr>System Architecture</vt:lpstr>
      <vt:lpstr>System Architecture</vt:lpstr>
      <vt:lpstr>System Architecture</vt:lpstr>
      <vt:lpstr>System Architecture</vt:lpstr>
      <vt:lpstr>System Components</vt:lpstr>
      <vt:lpstr>Testing</vt:lpstr>
      <vt:lpstr>Risks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Here’s the Title</dc:title>
  <dc:creator>Wayne</dc:creator>
  <cp:lastModifiedBy>Dr. D.</cp:lastModifiedBy>
  <cp:revision>79</cp:revision>
  <dcterms:created xsi:type="dcterms:W3CDTF">2006-08-16T00:00:00Z</dcterms:created>
  <dcterms:modified xsi:type="dcterms:W3CDTF">2016-09-12T17:26:27Z</dcterms:modified>
</cp:coreProperties>
</file>