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9" r:id="rId2"/>
    <p:sldId id="258" r:id="rId3"/>
    <p:sldId id="260" r:id="rId4"/>
    <p:sldId id="261" r:id="rId5"/>
    <p:sldId id="262" r:id="rId6"/>
    <p:sldId id="273" r:id="rId7"/>
    <p:sldId id="263" r:id="rId8"/>
    <p:sldId id="274" r:id="rId9"/>
    <p:sldId id="275" r:id="rId10"/>
    <p:sldId id="264" r:id="rId11"/>
    <p:sldId id="265" r:id="rId12"/>
    <p:sldId id="276" r:id="rId13"/>
    <p:sldId id="272" r:id="rId14"/>
    <p:sldId id="271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3B"/>
    <a:srgbClr val="18453B"/>
    <a:srgbClr val="A5B6AE"/>
    <a:srgbClr val="004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1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ader Placeholder 1"/>
          <p:cNvSpPr>
            <a:spLocks noGrp="1"/>
          </p:cNvSpPr>
          <p:nvPr>
            <p:ph type="hdr" sz="quarter"/>
          </p:nvPr>
        </p:nvSpPr>
        <p:spPr>
          <a:xfrm>
            <a:off x="762000" y="0"/>
            <a:ext cx="2462149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r>
              <a:rPr lang="en-US" sz="1100" dirty="0" smtClean="0"/>
              <a:t>The Capstone Experience</a:t>
            </a:r>
            <a:endParaRPr lang="en-US" sz="1100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576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r>
              <a:rPr lang="en-US" sz="1100" dirty="0" smtClean="0"/>
              <a:t>Project Plan</a:t>
            </a:r>
            <a:endParaRPr lang="en-US" sz="1100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5730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100" dirty="0" smtClean="0"/>
              <a:t>Team &lt;Company Name&gt;</a:t>
            </a:r>
          </a:p>
          <a:p>
            <a:r>
              <a:rPr lang="en-US" sz="1100" dirty="0" smtClean="0"/>
              <a:t>&lt;Project Title&gt;</a:t>
            </a:r>
            <a:endParaRPr lang="en-US" sz="1100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236025" y="8686800"/>
            <a:ext cx="41148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BC063519-4DA7-4D19-AE44-3089EA69C7DF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11" name="Picture 2" descr="D:\Users\wrd\Documents\CSE498\archive\logo\capstone\png\green-gre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0" y="11875"/>
            <a:ext cx="725805" cy="46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657600" y="8686800"/>
            <a:ext cx="2971800" cy="45720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r"/>
            <a:r>
              <a:rPr lang="en-US" sz="1100" dirty="0" smtClean="0"/>
              <a:t>Michigan State University</a:t>
            </a:r>
          </a:p>
          <a:p>
            <a:pPr algn="r"/>
            <a:r>
              <a:rPr lang="en-US" sz="1100" dirty="0" smtClean="0"/>
              <a:t>East Lansing, Michigan 48824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579445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Capstone Overview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Department of Computer Science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53F06-FDAB-4A00-BB98-A74B7A151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6074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378560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811026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243491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675957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 smtClean="0"/>
              <a:t>The Capstone Experience</a:t>
            </a:r>
            <a:endParaRPr lang="en-US" sz="130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378560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811026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243491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675957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 smtClean="0"/>
              <a:t>Capstone Overview</a:t>
            </a:r>
            <a:endParaRPr lang="en-US" sz="1300"/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378560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811026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243491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675957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 smtClean="0"/>
              <a:t>Department of Computer Science</a:t>
            </a:r>
            <a:endParaRPr lang="en-US" sz="1300"/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378560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811026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243491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675957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F811CE-CD7E-4D81-9BCF-E58182075133}" type="slidenum">
              <a:rPr lang="en-US" sz="1300"/>
              <a:pPr eaLnBrk="1" hangingPunct="1"/>
              <a:t>2</a:t>
            </a:fld>
            <a:endParaRPr lang="en-US" sz="1300"/>
          </a:p>
        </p:txBody>
      </p:sp>
      <p:sp>
        <p:nvSpPr>
          <p:cNvPr id="512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54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Project Plan iSupport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2DD4A9-DFDC-4A71-B544-BFB640AA5CC7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Capstone Experience Computer Science and Engineering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Team Sparrow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8B8FAB-88DE-433B-8C16-378C226CECEE}" type="slidenum">
              <a:rPr lang="en-US" sz="1300"/>
              <a:pPr eaLnBrk="1" hangingPunct="1"/>
              <a:t>11</a:t>
            </a:fld>
            <a:endParaRPr lang="en-US" sz="1300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8B8FAB-88DE-433B-8C16-378C226CECEE}" type="slidenum">
              <a:rPr lang="en-US" sz="1300"/>
              <a:pPr eaLnBrk="1" hangingPunct="1"/>
              <a:t>12</a:t>
            </a:fld>
            <a:endParaRPr lang="en-US" sz="1300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8B8FAB-88DE-433B-8C16-378C226CECEE}" type="slidenum">
              <a:rPr lang="en-US" sz="1300"/>
              <a:pPr eaLnBrk="1" hangingPunct="1"/>
              <a:t>13</a:t>
            </a:fld>
            <a:endParaRPr lang="en-US" sz="1300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8B8FAB-88DE-433B-8C16-378C226CECEE}" type="slidenum">
              <a:rPr lang="en-US" sz="1300"/>
              <a:pPr eaLnBrk="1" hangingPunct="1"/>
              <a:t>14</a:t>
            </a:fld>
            <a:endParaRPr lang="en-US" sz="1300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8E47AE-915C-401E-A2FD-EF1EB5C9DCAA}" type="slidenum">
              <a:rPr lang="en-US" sz="1300"/>
              <a:pPr eaLnBrk="1" hangingPunct="1"/>
              <a:t>15</a:t>
            </a:fld>
            <a:endParaRPr lang="en-US" sz="1300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76A7B3-E819-4699-86D9-FE8F30934E02}" type="slidenum">
              <a:rPr lang="en-US" sz="1300"/>
              <a:pPr eaLnBrk="1" hangingPunct="1"/>
              <a:t>16</a:t>
            </a:fld>
            <a:endParaRPr lang="en-US" sz="1300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D8F24C-0991-4625-9FDD-BC12DF69D1C4}" type="slidenum">
              <a:rPr lang="en-US" sz="1300"/>
              <a:pPr eaLnBrk="1" hangingPunct="1"/>
              <a:t>17</a:t>
            </a:fld>
            <a:endParaRPr lang="en-US" sz="1300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pstone.cse.msu.edu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capstone.cse.msu.edu/2012-08/home/" TargetMode="Externa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apstone.cse.msu.edu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668" y="1676400"/>
            <a:ext cx="7772400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2268" y="3962401"/>
            <a:ext cx="6400800" cy="23622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718" y="895350"/>
            <a:ext cx="3308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 userDrawn="1"/>
        </p:nvGrpSpPr>
        <p:grpSpPr>
          <a:xfrm>
            <a:off x="76200" y="5399049"/>
            <a:ext cx="1618345" cy="1409337"/>
            <a:chOff x="76200" y="5399049"/>
            <a:chExt cx="1618345" cy="1409337"/>
          </a:xfrm>
        </p:grpSpPr>
        <p:pic>
          <p:nvPicPr>
            <p:cNvPr id="9" name="Picture 9" descr="D:\Users\wrd\Documents\CSE498\archive\logo\capstone-logo-green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5399049"/>
              <a:ext cx="1618345" cy="1028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93210" y="6376586"/>
              <a:ext cx="1584325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sz="1100" i="1" dirty="0" smtClean="0"/>
                <a:t>From Students…</a:t>
              </a:r>
            </a:p>
            <a:p>
              <a:pPr algn="r" eaLnBrk="1" hangingPunct="1">
                <a:defRPr/>
              </a:pPr>
              <a:r>
                <a:rPr lang="en-US" sz="1100" i="1" dirty="0" smtClean="0"/>
                <a:t>…to Professionals</a:t>
              </a: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3977268" y="3225225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hlinkClick r:id="rId5"/>
              </a:rPr>
              <a:t>The Capstone</a:t>
            </a:r>
            <a:r>
              <a:rPr lang="en-US" sz="3200" baseline="0" dirty="0" smtClean="0">
                <a:hlinkClick r:id="rId5"/>
              </a:rPr>
              <a:t> Experience</a:t>
            </a:r>
            <a:endParaRPr lang="en-US" sz="3200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492875"/>
            <a:ext cx="4419600" cy="365125"/>
          </a:xfrm>
          <a:prstGeom prst="rect">
            <a:avLst/>
          </a:prstGeom>
        </p:spPr>
        <p:txBody>
          <a:bodyPr vert="horz" lIns="137160" tIns="45720" rIns="91440" bIns="45720" rtlCol="0" anchor="ctr"/>
          <a:lstStyle>
            <a:lvl1pPr algn="ctr">
              <a:defRPr lang="en-US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Team &lt;Company Name&gt; Project Plan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30188" indent="-230188">
              <a:defRPr/>
            </a:lvl1pPr>
            <a:lvl2pPr marL="461963" indent="-231775">
              <a:buFont typeface="Wingdings" pitchFamily="2" charset="2"/>
              <a:buChar char="§"/>
              <a:defRPr/>
            </a:lvl2pPr>
            <a:lvl3pPr marL="684213" indent="-222250">
              <a:buFont typeface="Courier New" pitchFamily="49" charset="0"/>
              <a:buChar char="o"/>
              <a:defRPr/>
            </a:lvl3pPr>
            <a:lvl4pPr marL="914400" indent="-230188">
              <a:defRPr/>
            </a:lvl4pPr>
            <a:lvl5pPr marL="1144588" indent="-230188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492875"/>
            <a:ext cx="4419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ojec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34950" indent="-234950">
              <a:defRPr sz="1800"/>
            </a:lvl1pPr>
            <a:lvl2pPr marL="457200" indent="-234950">
              <a:buFont typeface="Wingdings" pitchFamily="2" charset="2"/>
              <a:buChar char="§"/>
              <a:defRPr sz="1500"/>
            </a:lvl2pPr>
            <a:lvl3pPr marL="568325" indent="-112713">
              <a:buFont typeface="Courier New" pitchFamily="49" charset="0"/>
              <a:buChar char="o"/>
              <a:defRPr sz="1200"/>
            </a:lvl3pPr>
            <a:lvl4pPr marL="747713" indent="-166688">
              <a:defRPr sz="1050"/>
            </a:lvl4pPr>
            <a:lvl5pPr marL="914400" indent="-112713"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492875"/>
            <a:ext cx="4419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39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76800"/>
          </a:xfrm>
        </p:spPr>
        <p:txBody>
          <a:bodyPr/>
          <a:lstStyle>
            <a:lvl1pPr marL="230188" indent="-230188">
              <a:defRPr sz="2800"/>
            </a:lvl1pPr>
            <a:lvl2pPr marL="461963" indent="-231775">
              <a:buFont typeface="Wingdings" pitchFamily="2" charset="2"/>
              <a:buChar char="§"/>
              <a:defRPr sz="2400"/>
            </a:lvl2pPr>
            <a:lvl3pPr marL="684213" indent="-222250">
              <a:buFont typeface="Courier New" pitchFamily="49" charset="0"/>
              <a:buChar char="o"/>
              <a:defRPr sz="2000"/>
            </a:lvl3pPr>
            <a:lvl4pPr marL="914400" indent="-230188">
              <a:defRPr sz="1800"/>
            </a:lvl4pPr>
            <a:lvl5pPr marL="1144588" indent="-23018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76800"/>
          </a:xfrm>
        </p:spPr>
        <p:txBody>
          <a:bodyPr/>
          <a:lstStyle>
            <a:lvl1pPr marL="342900" indent="-342900"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1775">
              <a:buFont typeface="Wingdings" pitchFamily="2" charset="2"/>
              <a:buChar char="§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22250">
              <a:buFont typeface="Courier New" pitchFamily="49" charset="0"/>
              <a:buChar char="o"/>
              <a:defRPr sz="2000"/>
            </a:lvl3pPr>
            <a:lvl4pPr marL="914400" indent="-230188">
              <a:defRPr sz="1800"/>
            </a:lvl4pPr>
            <a:lvl5pPr marL="1144588" indent="-23018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lvl="0" indent="-2301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492875"/>
            <a:ext cx="4419600" cy="365125"/>
          </a:xfrm>
          <a:prstGeom prst="rect">
            <a:avLst/>
          </a:prstGeom>
        </p:spPr>
        <p:txBody>
          <a:bodyPr vert="horz" lIns="137160" tIns="45720" rIns="91440" bIns="45720" rtlCol="0" anchor="ctr"/>
          <a:lstStyle>
            <a:lvl1pPr algn="ctr">
              <a:defRPr lang="en-US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Team &lt;Company Name&gt; Project Plan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302125"/>
          </a:xfrm>
        </p:spPr>
        <p:txBody>
          <a:bodyPr/>
          <a:lstStyle>
            <a:lvl1pPr marL="230188" indent="-230188">
              <a:defRPr sz="2400"/>
            </a:lvl1pPr>
            <a:lvl2pPr marL="461963" indent="-231775">
              <a:buFont typeface="Wingdings" pitchFamily="2" charset="2"/>
              <a:buChar char="§"/>
              <a:defRPr sz="2000"/>
            </a:lvl2pPr>
            <a:lvl3pPr marL="684213" indent="-222250">
              <a:buFont typeface="Courier New" pitchFamily="49" charset="0"/>
              <a:buChar char="o"/>
              <a:defRPr sz="1800"/>
            </a:lvl3pPr>
            <a:lvl4pPr marL="914400" indent="-230188">
              <a:defRPr sz="1600"/>
            </a:lvl4pPr>
            <a:lvl5pPr marL="1144588" indent="-230188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302125"/>
          </a:xfrm>
        </p:spPr>
        <p:txBody>
          <a:bodyPr/>
          <a:lstStyle>
            <a:lvl1pPr marL="230188" indent="-230188">
              <a:defRPr sz="2400"/>
            </a:lvl1pPr>
            <a:lvl2pPr marL="461963" indent="-231775">
              <a:buFont typeface="Wingdings" pitchFamily="2" charset="2"/>
              <a:buChar char="§"/>
              <a:defRPr sz="2000"/>
            </a:lvl2pPr>
            <a:lvl3pPr marL="684213" indent="-222250">
              <a:buFont typeface="Courier New" pitchFamily="49" charset="0"/>
              <a:buChar char="o"/>
              <a:defRPr sz="1800"/>
            </a:lvl3pPr>
            <a:lvl4pPr marL="914400" indent="-230188">
              <a:defRPr sz="1600"/>
            </a:lvl4pPr>
            <a:lvl5pPr marL="1144588" indent="-230188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590800" y="6492875"/>
            <a:ext cx="4419600" cy="365125"/>
          </a:xfrm>
          <a:prstGeom prst="rect">
            <a:avLst/>
          </a:prstGeom>
        </p:spPr>
        <p:txBody>
          <a:bodyPr vert="horz" lIns="137160" tIns="45720" rIns="91440" bIns="45720" rtlCol="0" anchor="ctr"/>
          <a:lstStyle>
            <a:lvl1pPr algn="ctr">
              <a:defRPr lang="en-US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Team &lt;Company Name&gt; Project Plan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492875"/>
            <a:ext cx="4419600" cy="365125"/>
          </a:xfrm>
          <a:prstGeom prst="rect">
            <a:avLst/>
          </a:prstGeom>
        </p:spPr>
        <p:txBody>
          <a:bodyPr vert="horz" lIns="137160" tIns="45720" rIns="91440" bIns="45720" rtlCol="0" anchor="ctr"/>
          <a:lstStyle>
            <a:lvl1pPr algn="ctr">
              <a:defRPr lang="en-US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Team &lt;Company Name&gt; Project Plan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492875"/>
            <a:ext cx="4419600" cy="365125"/>
          </a:xfrm>
          <a:prstGeom prst="rect">
            <a:avLst/>
          </a:prstGeom>
        </p:spPr>
        <p:txBody>
          <a:bodyPr vert="horz" lIns="137160" tIns="45720" rIns="91440" bIns="45720" rtlCol="0" anchor="ctr"/>
          <a:lstStyle>
            <a:lvl1pPr algn="ctr">
              <a:defRPr lang="en-US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Team &lt;Company Name&gt; Project Plan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b 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2133600"/>
          </a:xfrm>
        </p:spPr>
        <p:txBody>
          <a:bodyPr>
            <a:noAutofit/>
          </a:bodyPr>
          <a:lstStyle>
            <a:lvl1pPr>
              <a:defRPr sz="7200">
                <a:solidFill>
                  <a:srgbClr val="18453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9" descr="D:\Users\wrd\Documents\CSE498\archive\logo\capstone-logo-gree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55" y="5943600"/>
            <a:ext cx="1237345" cy="78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457200" y="3429000"/>
            <a:ext cx="8686800" cy="152400"/>
          </a:xfrm>
          <a:prstGeom prst="rect">
            <a:avLst/>
          </a:prstGeom>
          <a:solidFill>
            <a:srgbClr val="184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3429000"/>
            <a:ext cx="411480" cy="152400"/>
          </a:xfrm>
          <a:prstGeom prst="rect">
            <a:avLst/>
          </a:prstGeom>
          <a:solidFill>
            <a:srgbClr val="A5B6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08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8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13716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57200" y="1436649"/>
            <a:ext cx="8686800" cy="152400"/>
          </a:xfrm>
          <a:prstGeom prst="rect">
            <a:avLst/>
          </a:prstGeom>
          <a:solidFill>
            <a:srgbClr val="184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436649"/>
            <a:ext cx="411480" cy="152400"/>
          </a:xfrm>
          <a:prstGeom prst="rect">
            <a:avLst/>
          </a:prstGeom>
          <a:solidFill>
            <a:srgbClr val="A5B6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D:\Users\wrd\Documents\CSE498\archive\logo\capstone\png\green-green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1" y="6478789"/>
            <a:ext cx="544354" cy="34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492875"/>
            <a:ext cx="4419600" cy="365125"/>
          </a:xfrm>
          <a:prstGeom prst="rect">
            <a:avLst/>
          </a:prstGeom>
        </p:spPr>
        <p:txBody>
          <a:bodyPr vert="horz" lIns="137160" tIns="45720" rIns="91440" bIns="45720" rtlCol="0" anchor="ctr"/>
          <a:lstStyle>
            <a:lvl1pPr algn="ctr">
              <a:defRPr lang="en-US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Team &lt;Company Name&gt; Project Plan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61" r:id="rId8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v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apstone.cse.msu.edu/2012-08/schedules/all-hands-meetings/" TargetMode="External"/><Relationship Id="rId2" Type="http://schemas.openxmlformats.org/officeDocument/2006/relationships/hyperlink" Target="http://www.capstone.cse.msu.edu/2012-08/project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yksen@cse.msu.edu?subject=Team%20%3cCompany%20Name%3e%20Project%20Plan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tpaint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Me </a:t>
            </a:r>
            <a:r>
              <a:rPr lang="en-US" dirty="0" smtClean="0"/>
              <a:t>Carefully (Delete </a:t>
            </a:r>
            <a:r>
              <a:rPr lang="en-US" dirty="0" smtClean="0"/>
              <a:t>this slide.)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Required Template</a:t>
            </a:r>
          </a:p>
          <a:p>
            <a:pPr lvl="1"/>
            <a:r>
              <a:rPr lang="en-US" dirty="0" smtClean="0"/>
              <a:t>Do not edit the Slide Masters.</a:t>
            </a:r>
          </a:p>
          <a:p>
            <a:pPr lvl="1"/>
            <a:r>
              <a:rPr lang="en-US" dirty="0" smtClean="0"/>
              <a:t>Do edit the Handout Master (6 Slides Per Page)</a:t>
            </a:r>
          </a:p>
          <a:p>
            <a:pPr lvl="2"/>
            <a:r>
              <a:rPr lang="en-US" dirty="0" smtClean="0"/>
              <a:t>In the lower left footer, change &lt;Company Name&gt; to your company name.</a:t>
            </a:r>
          </a:p>
          <a:p>
            <a:pPr lvl="2"/>
            <a:r>
              <a:rPr lang="en-US" dirty="0" smtClean="0"/>
              <a:t>In the lower left footer, change &lt;Project Title&gt; to your project title as found on the </a:t>
            </a:r>
            <a:r>
              <a:rPr lang="en-US" dirty="0" smtClean="0">
                <a:hlinkClick r:id="rId2"/>
              </a:rPr>
              <a:t>course web site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Do not change the organization of slides. </a:t>
            </a:r>
          </a:p>
          <a:p>
            <a:pPr lvl="1"/>
            <a:r>
              <a:rPr lang="en-US" dirty="0" smtClean="0"/>
              <a:t>You may duplicate slides as necessary but keep in mind that your presentation time is limited strictly to 15 minutes.</a:t>
            </a:r>
          </a:p>
          <a:p>
            <a:r>
              <a:rPr lang="en-US" dirty="0" smtClean="0"/>
              <a:t>Content</a:t>
            </a:r>
          </a:p>
          <a:p>
            <a:pPr lvl="1"/>
            <a:r>
              <a:rPr lang="en-US" dirty="0"/>
              <a:t>Do not include any company confidential information in your presentation since all presentations will be posted on the web site.</a:t>
            </a:r>
          </a:p>
          <a:p>
            <a:pPr lvl="1"/>
            <a:r>
              <a:rPr lang="en-US" dirty="0" smtClean="0"/>
              <a:t>Submit your presentation to your client for approval at least two working days in advance.</a:t>
            </a:r>
          </a:p>
          <a:p>
            <a:pPr lvl="1"/>
            <a:r>
              <a:rPr lang="en-US" dirty="0" smtClean="0"/>
              <a:t>Throughout the PowerPoint template, replace placeholders &lt;…&gt; with the appropriate information.</a:t>
            </a:r>
          </a:p>
          <a:p>
            <a:pPr lvl="1"/>
            <a:r>
              <a:rPr lang="en-US" dirty="0" smtClean="0"/>
              <a:t>Edit the center footer by clicking the Header &amp; Footer button on the Insert ribbon. Change &lt;Company Name&gt; in the footer to your company name as in “Team Ford Project Plan”.</a:t>
            </a:r>
          </a:p>
          <a:p>
            <a:pPr lvl="1"/>
            <a:r>
              <a:rPr lang="en-US" dirty="0" smtClean="0"/>
              <a:t>Delete the example </a:t>
            </a:r>
            <a:r>
              <a:rPr lang="en-US" dirty="0" smtClean="0"/>
              <a:t>Screen Mockups and System </a:t>
            </a:r>
            <a:r>
              <a:rPr lang="en-US" dirty="0" smtClean="0"/>
              <a:t>Architecture slides and this Read Me slide from your presentation.</a:t>
            </a:r>
          </a:p>
          <a:p>
            <a:r>
              <a:rPr lang="en-US" dirty="0" smtClean="0"/>
              <a:t>Presenting</a:t>
            </a:r>
          </a:p>
          <a:p>
            <a:pPr lvl="1"/>
            <a:r>
              <a:rPr lang="en-US" dirty="0" smtClean="0"/>
              <a:t>Although the presentations are scheduled over the course of </a:t>
            </a:r>
            <a:r>
              <a:rPr lang="en-US" dirty="0" smtClean="0"/>
              <a:t>four meetings</a:t>
            </a:r>
            <a:r>
              <a:rPr lang="en-US" dirty="0" smtClean="0"/>
              <a:t>, all teams must be prepared to present on the first day scheduled, Monday, </a:t>
            </a:r>
            <a:r>
              <a:rPr lang="en-US" dirty="0" smtClean="0"/>
              <a:t>September 17.</a:t>
            </a:r>
            <a:endParaRPr lang="en-US" dirty="0" smtClean="0"/>
          </a:p>
          <a:p>
            <a:pPr lvl="1"/>
            <a:r>
              <a:rPr lang="en-US" dirty="0" smtClean="0"/>
              <a:t>The order of the presentations will be posted on our </a:t>
            </a:r>
            <a:r>
              <a:rPr lang="en-US" dirty="0" smtClean="0">
                <a:hlinkClick r:id="rId3"/>
              </a:rPr>
              <a:t>All-Hands Meetings</a:t>
            </a:r>
            <a:r>
              <a:rPr lang="en-US" dirty="0" smtClean="0"/>
              <a:t> page in the afternoon or evening of the day before the first day scheduled for presentations.</a:t>
            </a:r>
          </a:p>
          <a:p>
            <a:pPr lvl="1"/>
            <a:r>
              <a:rPr lang="en-US" dirty="0" smtClean="0"/>
              <a:t>The time limit for your presentation is 15 minutes, which will be strictly enforced. Practice your presentation to ensure that you will finish within the allotted time.</a:t>
            </a:r>
          </a:p>
          <a:p>
            <a:pPr lvl="1"/>
            <a:r>
              <a:rPr lang="en-US" dirty="0" smtClean="0"/>
              <a:t>All team members are required to dress business casual on the day of your presentation.</a:t>
            </a:r>
          </a:p>
          <a:p>
            <a:pPr lvl="1"/>
            <a:r>
              <a:rPr lang="en-US" dirty="0" smtClean="0"/>
              <a:t>“Formal” team photos of the presenting teams will be taken in the Capstone Lab immediately following these all-hands meetings.</a:t>
            </a:r>
          </a:p>
          <a:p>
            <a:r>
              <a:rPr lang="en-US" dirty="0" smtClean="0"/>
              <a:t>Submission</a:t>
            </a:r>
          </a:p>
          <a:p>
            <a:pPr lvl="1"/>
            <a:r>
              <a:rPr lang="en-US" dirty="0" smtClean="0"/>
              <a:t>Email both the project plan document and presentation to </a:t>
            </a:r>
            <a:r>
              <a:rPr lang="en-US" dirty="0" smtClean="0">
                <a:hlinkClick r:id="rId4"/>
              </a:rPr>
              <a:t>Dr. D.</a:t>
            </a:r>
            <a:r>
              <a:rPr lang="en-US" dirty="0" smtClean="0"/>
              <a:t> by midnight, Sunday, </a:t>
            </a:r>
            <a:r>
              <a:rPr lang="en-US" dirty="0" smtClean="0"/>
              <a:t>September 16.</a:t>
            </a:r>
            <a:endParaRPr lang="en-US" dirty="0" smtClean="0"/>
          </a:p>
          <a:p>
            <a:pPr lvl="1"/>
            <a:r>
              <a:rPr lang="en-US" dirty="0" smtClean="0"/>
              <a:t>For subject, use “Team  &lt;Company Name&gt;: Project Plan” as in “Team Boeing: Project Plan”.</a:t>
            </a:r>
          </a:p>
          <a:p>
            <a:pPr lvl="1"/>
            <a:r>
              <a:rPr lang="en-US" dirty="0" smtClean="0"/>
              <a:t>Attach the Word source file named “team-&lt;company-name&gt;-project-plan.doc” as in “team-ge-aviation-project-plan.doc”.</a:t>
            </a:r>
          </a:p>
          <a:p>
            <a:pPr lvl="1"/>
            <a:r>
              <a:rPr lang="en-US" dirty="0" smtClean="0"/>
              <a:t>Attach the PowerPoint source file named “team-&lt;company-name&gt;-project-plan-presentation.ppt” as in “</a:t>
            </a:r>
            <a:r>
              <a:rPr lang="en-US" dirty="0" smtClean="0"/>
              <a:t>team-quicken-loans-project-plan-presentation.ppt</a:t>
            </a:r>
            <a:r>
              <a:rPr lang="en-US" dirty="0" smtClean="0"/>
              <a:t>”.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03950" y="6211669"/>
            <a:ext cx="248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DELETE ME.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78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Technical Specifications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Point 1</a:t>
            </a:r>
          </a:p>
          <a:p>
            <a:r>
              <a:rPr lang="en-US" smtClean="0"/>
              <a:t>Point 2</a:t>
            </a:r>
          </a:p>
          <a:p>
            <a:r>
              <a:rPr lang="en-US" smtClean="0"/>
              <a:t>Point 3</a:t>
            </a:r>
          </a:p>
          <a:p>
            <a:r>
              <a:rPr lang="en-US" smtClean="0"/>
              <a:t>Etc…</a:t>
            </a:r>
          </a:p>
          <a:p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7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Architecture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7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Architecture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Ensure that your diagram is…</a:t>
            </a:r>
          </a:p>
          <a:p>
            <a:pPr lvl="1"/>
            <a:r>
              <a:rPr lang="en-US" dirty="0" smtClean="0"/>
              <a:t>readable (size-wise),</a:t>
            </a:r>
          </a:p>
          <a:p>
            <a:pPr lvl="1"/>
            <a:r>
              <a:rPr lang="en-US" dirty="0" smtClean="0"/>
              <a:t>scalable, and</a:t>
            </a:r>
          </a:p>
          <a:p>
            <a:pPr lvl="1"/>
            <a:r>
              <a:rPr lang="en-US" dirty="0" smtClean="0"/>
              <a:t>centered vertically (between the green bar in the title and the footer) and horizontally (Use Home &gt; Arrange &gt; Align).</a:t>
            </a:r>
          </a:p>
          <a:p>
            <a:r>
              <a:rPr lang="en-US" dirty="0" smtClean="0"/>
              <a:t>In PowerPoint use Home &gt; Arrange </a:t>
            </a:r>
            <a:r>
              <a:rPr lang="en-US" dirty="0"/>
              <a:t>&gt; Group to group the objects in your </a:t>
            </a:r>
            <a:r>
              <a:rPr lang="en-US" dirty="0" smtClean="0"/>
              <a:t>diagram into a single that can be copied-and-pasted.</a:t>
            </a:r>
          </a:p>
          <a:p>
            <a:r>
              <a:rPr lang="en-US" dirty="0" smtClean="0"/>
              <a:t>Use Paint.NET to make the background of your diagram transparent.</a:t>
            </a:r>
          </a:p>
          <a:p>
            <a:pPr lvl="1"/>
            <a:r>
              <a:rPr lang="en-US" dirty="0" smtClean="0"/>
              <a:t>Download and install it from </a:t>
            </a:r>
            <a:r>
              <a:rPr lang="en-US" dirty="0" smtClean="0">
                <a:hlinkClick r:id="rId3"/>
              </a:rPr>
              <a:t>www.getpaint.net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Copy your diagram into Paint.NET.</a:t>
            </a:r>
          </a:p>
          <a:p>
            <a:pPr lvl="1"/>
            <a:r>
              <a:rPr lang="en-US" dirty="0" smtClean="0"/>
              <a:t>Select Tool &gt; Magic Wand.</a:t>
            </a:r>
          </a:p>
          <a:p>
            <a:pPr lvl="1"/>
            <a:r>
              <a:rPr lang="en-US" dirty="0" smtClean="0"/>
              <a:t>Click on a background area.</a:t>
            </a:r>
          </a:p>
          <a:p>
            <a:pPr lvl="1"/>
            <a:r>
              <a:rPr lang="en-US" dirty="0" smtClean="0"/>
              <a:t>Push the Delete button (on your keyboard).</a:t>
            </a:r>
          </a:p>
          <a:p>
            <a:pPr lvl="1"/>
            <a:r>
              <a:rPr lang="en-US" dirty="0" smtClean="0"/>
              <a:t>The background area should be a checkerboard pattern.</a:t>
            </a:r>
          </a:p>
          <a:p>
            <a:pPr lvl="1"/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86400" y="4572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18453B"/>
                </a:solidFill>
              </a:rPr>
              <a:t>Notes on Making Your Diagram</a:t>
            </a:r>
            <a:endParaRPr lang="en-US" dirty="0" smtClean="0">
              <a:solidFill>
                <a:srgbClr val="18453B"/>
              </a:solidFill>
            </a:endParaRPr>
          </a:p>
          <a:p>
            <a:pPr algn="ctr"/>
            <a:r>
              <a:rPr lang="en-US" b="1" dirty="0" smtClean="0">
                <a:solidFill>
                  <a:srgbClr val="18453B"/>
                </a:solidFill>
              </a:rPr>
              <a:t>Delete this slide.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03950" y="6211669"/>
            <a:ext cx="248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DELETE ME.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46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:\Users\wrd\Desktop\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1674666"/>
            <a:ext cx="6397625" cy="480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Architecture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791200" y="4572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18453B"/>
                </a:solidFill>
              </a:rPr>
              <a:t>Example System Architecture</a:t>
            </a:r>
          </a:p>
          <a:p>
            <a:pPr algn="ctr"/>
            <a:r>
              <a:rPr lang="en-US" b="1" dirty="0" smtClean="0">
                <a:solidFill>
                  <a:srgbClr val="18453B"/>
                </a:solidFill>
              </a:rPr>
              <a:t>Delete this slide.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03950" y="6211669"/>
            <a:ext cx="248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DELETE ME.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5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Architecture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91200" y="4572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18453B"/>
                </a:solidFill>
              </a:rPr>
              <a:t>Example System Architecture</a:t>
            </a:r>
          </a:p>
          <a:p>
            <a:pPr algn="ctr"/>
            <a:r>
              <a:rPr lang="en-US" b="1" dirty="0" smtClean="0">
                <a:solidFill>
                  <a:srgbClr val="18453B"/>
                </a:solidFill>
              </a:rPr>
              <a:t>Delete this slide.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03950" y="6211669"/>
            <a:ext cx="248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DELETE ME.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9" name="Picture 8" descr="D:\Users\wrd\Desktop\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28" y="1907165"/>
            <a:ext cx="7002744" cy="431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95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 Components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Hardware Platforms</a:t>
            </a:r>
          </a:p>
          <a:p>
            <a:pPr lvl="1"/>
            <a:r>
              <a:rPr lang="en-US" smtClean="0"/>
              <a:t>Point 1</a:t>
            </a:r>
          </a:p>
          <a:p>
            <a:pPr lvl="1"/>
            <a:r>
              <a:rPr lang="en-US" smtClean="0"/>
              <a:t>Point 2</a:t>
            </a:r>
          </a:p>
          <a:p>
            <a:pPr lvl="1"/>
            <a:r>
              <a:rPr lang="en-US" smtClean="0"/>
              <a:t>Point 3</a:t>
            </a:r>
          </a:p>
          <a:p>
            <a:pPr lvl="1"/>
            <a:r>
              <a:rPr lang="en-US" smtClean="0"/>
              <a:t>Etc…</a:t>
            </a:r>
          </a:p>
          <a:p>
            <a:r>
              <a:rPr lang="en-US" smtClean="0"/>
              <a:t>Software Platforms / Technologies</a:t>
            </a:r>
          </a:p>
          <a:p>
            <a:pPr lvl="1"/>
            <a:r>
              <a:rPr lang="en-US" smtClean="0"/>
              <a:t>Point 1</a:t>
            </a:r>
          </a:p>
          <a:p>
            <a:pPr lvl="1"/>
            <a:r>
              <a:rPr lang="en-US" smtClean="0"/>
              <a:t>Point 2</a:t>
            </a:r>
          </a:p>
          <a:p>
            <a:pPr lvl="1"/>
            <a:r>
              <a:rPr lang="en-US" smtClean="0"/>
              <a:t>Point 3</a:t>
            </a:r>
          </a:p>
          <a:p>
            <a:pPr lvl="1"/>
            <a:r>
              <a:rPr lang="en-US" smtClean="0"/>
              <a:t>Etc…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Point 1</a:t>
            </a:r>
          </a:p>
          <a:p>
            <a:r>
              <a:rPr lang="en-US" dirty="0"/>
              <a:t>Point 2</a:t>
            </a:r>
          </a:p>
          <a:p>
            <a:r>
              <a:rPr lang="en-US" dirty="0"/>
              <a:t>Point 3</a:t>
            </a:r>
          </a:p>
          <a:p>
            <a:r>
              <a:rPr lang="en-US" dirty="0"/>
              <a:t>Etc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Risks</a:t>
            </a:r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Risk 1</a:t>
            </a:r>
          </a:p>
          <a:p>
            <a:r>
              <a:rPr lang="en-US" dirty="0" smtClean="0"/>
              <a:t>Risk 2</a:t>
            </a:r>
          </a:p>
          <a:p>
            <a:r>
              <a:rPr lang="en-US" dirty="0" smtClean="0"/>
              <a:t>Risk 3</a:t>
            </a:r>
          </a:p>
          <a:p>
            <a:r>
              <a:rPr lang="en-US" dirty="0" smtClean="0"/>
              <a:t>Risk 4</a:t>
            </a:r>
          </a:p>
          <a:p>
            <a:r>
              <a:rPr lang="en-US" dirty="0" smtClean="0"/>
              <a:t>Etc…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0" y="2133600"/>
            <a:ext cx="2286000" cy="1477328"/>
          </a:xfrm>
          <a:prstGeom prst="rect">
            <a:avLst/>
          </a:prstGeom>
          <a:noFill/>
          <a:ln>
            <a:solidFill>
              <a:srgbClr val="004F3B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DELETE ME</a:t>
            </a:r>
          </a:p>
          <a:p>
            <a:r>
              <a:rPr lang="en-US" dirty="0" smtClean="0"/>
              <a:t>For each risk, articulate what the risk is and how you plan on mitigating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38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Project Plan</a:t>
            </a:r>
            <a:br>
              <a:rPr lang="en-US" dirty="0" smtClean="0"/>
            </a:br>
            <a:r>
              <a:rPr lang="en-US" sz="3600" dirty="0" smtClean="0"/>
              <a:t>&lt;Project Title 36pt&gt;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18453B"/>
                </a:solidFill>
              </a:rPr>
              <a:t>Team &lt;Company Name 24pt&gt;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18453B"/>
                </a:solidFill>
              </a:rPr>
              <a:t>&lt;Team Member 1 16pt&gt;</a:t>
            </a:r>
          </a:p>
          <a:p>
            <a:r>
              <a:rPr lang="en-US" dirty="0" smtClean="0">
                <a:solidFill>
                  <a:srgbClr val="18453B"/>
                </a:solidFill>
              </a:rPr>
              <a:t>&lt;Team Member </a:t>
            </a:r>
            <a:r>
              <a:rPr lang="en-US" dirty="0">
                <a:solidFill>
                  <a:srgbClr val="18453B"/>
                </a:solidFill>
              </a:rPr>
              <a:t>2 </a:t>
            </a:r>
            <a:r>
              <a:rPr lang="en-US" dirty="0" smtClean="0">
                <a:solidFill>
                  <a:srgbClr val="18453B"/>
                </a:solidFill>
              </a:rPr>
              <a:t>16pt&gt;</a:t>
            </a:r>
          </a:p>
          <a:p>
            <a:r>
              <a:rPr lang="en-US" dirty="0" smtClean="0">
                <a:solidFill>
                  <a:srgbClr val="18453B"/>
                </a:solidFill>
              </a:rPr>
              <a:t>&lt;Team Member </a:t>
            </a:r>
            <a:r>
              <a:rPr lang="en-US" dirty="0">
                <a:solidFill>
                  <a:srgbClr val="18453B"/>
                </a:solidFill>
              </a:rPr>
              <a:t>3 </a:t>
            </a:r>
            <a:r>
              <a:rPr lang="en-US" dirty="0" smtClean="0">
                <a:solidFill>
                  <a:srgbClr val="18453B"/>
                </a:solidFill>
              </a:rPr>
              <a:t>16pt&gt;</a:t>
            </a:r>
          </a:p>
          <a:p>
            <a:r>
              <a:rPr lang="en-US" dirty="0" smtClean="0">
                <a:solidFill>
                  <a:srgbClr val="18453B"/>
                </a:solidFill>
              </a:rPr>
              <a:t>&lt;Team Member </a:t>
            </a:r>
            <a:r>
              <a:rPr lang="en-US" dirty="0">
                <a:solidFill>
                  <a:srgbClr val="18453B"/>
                </a:solidFill>
              </a:rPr>
              <a:t>4 </a:t>
            </a:r>
            <a:r>
              <a:rPr lang="en-US" dirty="0" smtClean="0">
                <a:solidFill>
                  <a:srgbClr val="18453B"/>
                </a:solidFill>
              </a:rPr>
              <a:t>16pt&gt;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Department of Computer Science and Engineering</a:t>
            </a:r>
          </a:p>
          <a:p>
            <a:r>
              <a:rPr lang="en-US" dirty="0" smtClean="0"/>
              <a:t>Michigan State University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Fall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802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 Overview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 1</a:t>
            </a:r>
          </a:p>
          <a:p>
            <a:r>
              <a:rPr lang="en-US" dirty="0" smtClean="0"/>
              <a:t>Point 2</a:t>
            </a:r>
          </a:p>
          <a:p>
            <a:r>
              <a:rPr lang="en-US" dirty="0" smtClean="0"/>
              <a:t>Point 3</a:t>
            </a:r>
          </a:p>
          <a:p>
            <a:r>
              <a:rPr lang="en-US" dirty="0" smtClean="0"/>
              <a:t>Etc…</a:t>
            </a:r>
          </a:p>
          <a:p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6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Functional Specifications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Point 1</a:t>
            </a:r>
          </a:p>
          <a:p>
            <a:r>
              <a:rPr lang="en-US" smtClean="0"/>
              <a:t>Point 2</a:t>
            </a:r>
          </a:p>
          <a:p>
            <a:r>
              <a:rPr lang="en-US" smtClean="0"/>
              <a:t>Point 3</a:t>
            </a:r>
          </a:p>
          <a:p>
            <a:r>
              <a:rPr lang="en-US" smtClean="0"/>
              <a:t>Etc…</a:t>
            </a:r>
          </a:p>
          <a:p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6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Design Specifications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Point 1</a:t>
            </a:r>
          </a:p>
          <a:p>
            <a:r>
              <a:rPr lang="en-US" smtClean="0"/>
              <a:t>Point 2</a:t>
            </a:r>
          </a:p>
          <a:p>
            <a:r>
              <a:rPr lang="en-US" smtClean="0"/>
              <a:t>Point 3</a:t>
            </a:r>
          </a:p>
          <a:p>
            <a:r>
              <a:rPr lang="en-US" smtClean="0"/>
              <a:t>Etc…</a:t>
            </a:r>
          </a:p>
          <a:p>
            <a:endParaRPr lang="en-US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7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Mockup: &lt;Title&gt;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0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Mockup: &lt;Title&gt;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8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Mockups: iPhone Interface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45E1-0FE6-45A6-B67D-90B784A3D26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4342" name="AutoShape 7" descr="https://mail.google.com/mail/?ui=2&amp;ik=19fa2ab919&amp;view=att&amp;th=12dd88d1930d18fa&amp;attid=0.1&amp;disp=inline&amp;realattid=f_gjkdyjhs0&amp;zw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AutoShape 10" descr="https://mail.google.com/mail/?ui=2&amp;ik=19fa2ab919&amp;view=att&amp;th=12dd88d1930d18fa&amp;attid=0.2&amp;disp=inline&amp;realattid=f_gjkdyn2q1&amp;zw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34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057400"/>
            <a:ext cx="2133600" cy="415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62000" y="2057400"/>
            <a:ext cx="7620000" cy="4171950"/>
            <a:chOff x="762000" y="2057400"/>
            <a:chExt cx="7620000" cy="4171950"/>
          </a:xfrm>
        </p:grpSpPr>
        <p:pic>
          <p:nvPicPr>
            <p:cNvPr id="14343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2057400"/>
              <a:ext cx="2133600" cy="4151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45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2057400"/>
              <a:ext cx="2144713" cy="4171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47" name="Picture 7" descr="https://lh5.googleusercontent.com/I5sTZXYXPJ9WYGWxhD0TcjomvlPqtjthsgFZmgTF3wLec4dmXK_AMh4CoEAyXbWSKCgVPUHv_GqaFCHNogswPH8nvK6Qhb84VGO3bpUXIPgHFQDtnw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2871788"/>
              <a:ext cx="1828800" cy="2309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0" y="-10428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18453B"/>
                </a:solidFill>
              </a:rPr>
              <a:t>Example Screen Mockups</a:t>
            </a:r>
          </a:p>
          <a:p>
            <a:pPr algn="ctr"/>
            <a:r>
              <a:rPr lang="en-US" b="1" dirty="0" smtClean="0">
                <a:solidFill>
                  <a:srgbClr val="18453B"/>
                </a:solidFill>
              </a:rPr>
              <a:t>Delete this slide.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03950" y="6211669"/>
            <a:ext cx="248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DELETE ME.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Team &lt;Company Name&gt; Project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58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68" y="1770947"/>
            <a:ext cx="7463065" cy="470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Screen Mockup: Home Page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DCAE0C-15AD-43B3-A02C-B90BD12FC616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03950" y="6211669"/>
            <a:ext cx="248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DELETE ME.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Team &lt;Company Name&gt; Project Plan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10428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18453B"/>
                </a:solidFill>
              </a:rPr>
              <a:t>Example Screen Mockups</a:t>
            </a:r>
          </a:p>
          <a:p>
            <a:pPr algn="ctr"/>
            <a:r>
              <a:rPr lang="en-US" b="1" dirty="0" smtClean="0">
                <a:solidFill>
                  <a:srgbClr val="18453B"/>
                </a:solidFill>
              </a:rPr>
              <a:t>Delete this slide.</a:t>
            </a:r>
          </a:p>
        </p:txBody>
      </p:sp>
    </p:spTree>
    <p:extLst>
      <p:ext uri="{BB962C8B-B14F-4D97-AF65-F5344CB8AC3E}">
        <p14:creationId xmlns:p14="http://schemas.microsoft.com/office/powerpoint/2010/main" val="112368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apston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83B4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1072</Words>
  <Application>Microsoft Office PowerPoint</Application>
  <PresentationFormat>On-screen Show (4:3)</PresentationFormat>
  <Paragraphs>198</Paragraphs>
  <Slides>17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Read Me Carefully (Delete this slide.)</vt:lpstr>
      <vt:lpstr>Project Plan &lt;Project Title 36pt&gt;</vt:lpstr>
      <vt:lpstr>Project Overview</vt:lpstr>
      <vt:lpstr>Functional Specifications</vt:lpstr>
      <vt:lpstr>Design Specifications</vt:lpstr>
      <vt:lpstr>Screen Mockup: &lt;Title&gt;</vt:lpstr>
      <vt:lpstr>Screen Mockup: &lt;Title&gt;</vt:lpstr>
      <vt:lpstr>Screen Mockups: iPhone Interface</vt:lpstr>
      <vt:lpstr>Screen Mockup: Home Page</vt:lpstr>
      <vt:lpstr>Technical Specifications</vt:lpstr>
      <vt:lpstr>System Architecture</vt:lpstr>
      <vt:lpstr>System Architecture</vt:lpstr>
      <vt:lpstr>System Architecture</vt:lpstr>
      <vt:lpstr>System Architecture</vt:lpstr>
      <vt:lpstr>System Components</vt:lpstr>
      <vt:lpstr>Testing</vt:lpstr>
      <vt:lpstr>Risks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Here’s the Title</dc:title>
  <dc:creator>Wayne</dc:creator>
  <cp:lastModifiedBy>wrd</cp:lastModifiedBy>
  <cp:revision>61</cp:revision>
  <dcterms:created xsi:type="dcterms:W3CDTF">2006-08-16T00:00:00Z</dcterms:created>
  <dcterms:modified xsi:type="dcterms:W3CDTF">2012-09-06T10:30:49Z</dcterms:modified>
</cp:coreProperties>
</file>